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emf" ContentType="image/x-emf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73" r:id="rId3"/>
    <p:sldMasterId id="2147483674" r:id="rId4"/>
  </p:sldMasterIdLst>
  <p:notesMasterIdLst>
    <p:notesMasterId r:id="rId15"/>
  </p:notesMasterIdLst>
  <p:handoutMasterIdLst>
    <p:handoutMasterId r:id="rId16"/>
  </p:handoutMasterIdLst>
  <p:sldIdLst>
    <p:sldId id="310" r:id="rId5"/>
    <p:sldId id="697" r:id="rId6"/>
    <p:sldId id="718" r:id="rId7"/>
    <p:sldId id="722" r:id="rId8"/>
    <p:sldId id="720" r:id="rId9"/>
    <p:sldId id="723" r:id="rId10"/>
    <p:sldId id="725" r:id="rId11"/>
    <p:sldId id="721" r:id="rId12"/>
    <p:sldId id="726" r:id="rId13"/>
    <p:sldId id="727" r:id="rId14"/>
  </p:sldIdLst>
  <p:sldSz cx="13444538" cy="7562850"/>
  <p:notesSz cx="6797675" cy="9926638"/>
  <p:custDataLst>
    <p:tags r:id="rId17"/>
  </p:custDataLst>
  <p:defaultTextStyle>
    <a:defPPr>
      <a:defRPr lang="ru-RU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3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6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3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6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8075" userDrawn="1">
          <p15:clr>
            <a:srgbClr val="A4A3A4"/>
          </p15:clr>
        </p15:guide>
        <p15:guide id="7" orient="horz" pos="1270" userDrawn="1">
          <p15:clr>
            <a:srgbClr val="A4A3A4"/>
          </p15:clr>
        </p15:guide>
        <p15:guide id="8" orient="horz" pos="3630" userDrawn="1">
          <p15:clr>
            <a:srgbClr val="A4A3A4"/>
          </p15:clr>
        </p15:guide>
        <p15:guide id="9" orient="horz" pos="2382" userDrawn="1">
          <p15:clr>
            <a:srgbClr val="A4A3A4"/>
          </p15:clr>
        </p15:guide>
        <p15:guide id="11" pos="4174" userDrawn="1">
          <p15:clr>
            <a:srgbClr val="A4A3A4"/>
          </p15:clr>
        </p15:guide>
        <p15:guide id="12" pos="4283" userDrawn="1">
          <p15:clr>
            <a:srgbClr val="A4A3A4"/>
          </p15:clr>
        </p15:guide>
        <p15:guide id="15" pos="4235" userDrawn="1">
          <p15:clr>
            <a:srgbClr val="A4A3A4"/>
          </p15:clr>
        </p15:guide>
        <p15:guide id="16" pos="443" userDrawn="1">
          <p15:clr>
            <a:srgbClr val="A4A3A4"/>
          </p15:clr>
        </p15:guide>
        <p15:guide id="17" orient="horz" pos="4686" userDrawn="1">
          <p15:clr>
            <a:srgbClr val="A4A3A4"/>
          </p15:clr>
        </p15:guide>
        <p15:guide id="18" orient="horz" pos="1455" userDrawn="1">
          <p15:clr>
            <a:srgbClr val="A4A3A4"/>
          </p15:clr>
        </p15:guide>
        <p15:guide id="19" pos="55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Бабанский" initials="ДБ" lastIdx="1" clrIdx="0">
    <p:extLst>
      <p:ext uri="{19B8F6BF-5375-455C-9EA6-DF929625EA0E}">
        <p15:presenceInfo xmlns:p15="http://schemas.microsoft.com/office/powerpoint/2012/main" xmlns="" userId="S::dbabansky@sbs-consulting.ru::aa53bedb-9307-420a-8a11-3592dda53f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97D"/>
    <a:srgbClr val="FE6E02"/>
    <a:srgbClr val="808080"/>
    <a:srgbClr val="385D8A"/>
    <a:srgbClr val="D89694"/>
    <a:srgbClr val="C46664"/>
    <a:srgbClr val="7F7F7F"/>
    <a:srgbClr val="BB4643"/>
    <a:srgbClr val="C0504D"/>
    <a:srgbClr val="6561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249" autoAdjust="0"/>
  </p:normalViewPr>
  <p:slideViewPr>
    <p:cSldViewPr>
      <p:cViewPr varScale="1">
        <p:scale>
          <a:sx n="73" d="100"/>
          <a:sy n="73" d="100"/>
        </p:scale>
        <p:origin x="-114" y="-978"/>
      </p:cViewPr>
      <p:guideLst>
        <p:guide orient="horz" pos="1270"/>
        <p:guide orient="horz" pos="3630"/>
        <p:guide orient="horz" pos="2382"/>
        <p:guide orient="horz" pos="4686"/>
        <p:guide orient="horz" pos="1455"/>
        <p:guide pos="8075"/>
        <p:guide pos="4174"/>
        <p:guide pos="4283"/>
        <p:guide pos="4235"/>
        <p:guide pos="443"/>
        <p:guide pos="553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233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27" cy="498000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40" y="0"/>
            <a:ext cx="2944717" cy="498000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099CD05F-011C-4DFB-A635-C4116DDD6B36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40"/>
            <a:ext cx="2945727" cy="4979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40" y="9428640"/>
            <a:ext cx="2944717" cy="4979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BC846748-F4FB-40C3-8E23-9441C97E09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93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27" cy="498000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40" y="0"/>
            <a:ext cx="2944717" cy="498000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D8B5619C-3767-480C-8E87-67DFE387F5BD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172" y="4777872"/>
            <a:ext cx="5437332" cy="3908978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40"/>
            <a:ext cx="2945727" cy="4979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40" y="9428640"/>
            <a:ext cx="2944717" cy="4979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DAF20AB5-A1DC-4C01-A158-9697304B3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13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3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6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3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6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571143" y="7033454"/>
            <a:ext cx="4302252" cy="37814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72227" y="7033454"/>
            <a:ext cx="3092244" cy="37814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8FB5-F88B-48C0-A073-33ADCF92D95C}" type="datetime1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81F19"/>
                </a:solidFill>
                <a:latin typeface="Arial"/>
                <a:cs typeface="Arial"/>
              </a:defRPr>
            </a:lvl1pPr>
          </a:lstStyle>
          <a:p>
            <a:pPr marL="29212">
              <a:spcBef>
                <a:spcPts val="15"/>
              </a:spcBef>
            </a:pPr>
            <a:fld id="{81D60167-4931-47E6-BA6A-407CBD079E47}" type="slidenum">
              <a:rPr lang="ru-RU" smtClean="0"/>
              <a:pPr marL="29212">
                <a:spcBef>
                  <a:spcPts val="15"/>
                </a:spcBef>
              </a:pPr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9BE94B84-6799-4F8E-8FDE-B44F7324C8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583341393"/>
              </p:ext>
            </p:extLst>
          </p:nvPr>
        </p:nvGraphicFramePr>
        <p:xfrm>
          <a:off x="1996" y="1588"/>
          <a:ext cx="1997" cy="1588"/>
        </p:xfrm>
        <a:graphic>
          <a:graphicData uri="http://schemas.openxmlformats.org/presentationml/2006/ole">
            <p:oleObj spid="_x0000_s7357" name="Слайд think-cell" r:id="rId4" imgW="360" imgH="360" progId="">
              <p:embed/>
            </p:oleObj>
          </a:graphicData>
        </a:graphic>
      </p:graphicFrame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3357" y="7009523"/>
            <a:ext cx="12104584" cy="35330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0000"/>
              </a:lnSpc>
              <a:defRPr sz="2800" b="1" dirty="0">
                <a:latin typeface="Akzidenz-Grotesk Pro Bold" panose="02000803050000020004" pitchFamily="50" charset="0"/>
              </a:defRPr>
            </a:lvl1pPr>
          </a:lstStyle>
          <a:p>
            <a:pPr lvl="0">
              <a:lnSpc>
                <a:spcPct val="8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50196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446" userDrawn="1">
          <p15:clr>
            <a:srgbClr val="FBAE40"/>
          </p15:clr>
        </p15:guide>
        <p15:guide id="2" pos="80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3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vmlDrawing" Target="../drawings/vmlDrawing4.vml"/><Relationship Id="rId1" Type="http://schemas.openxmlformats.org/officeDocument/2006/relationships/theme" Target="../theme/theme3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vmlDrawing" Target="../drawings/vmlDrawing5.vml"/><Relationship Id="rId1" Type="http://schemas.openxmlformats.org/officeDocument/2006/relationships/theme" Target="../theme/theme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D2B06AB1-E677-473F-9C8C-26D9F7CE59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2716276002"/>
              </p:ext>
            </p:extLst>
          </p:nvPr>
        </p:nvGraphicFramePr>
        <p:xfrm>
          <a:off x="1996" y="1588"/>
          <a:ext cx="1997" cy="1588"/>
        </p:xfrm>
        <a:graphic>
          <a:graphicData uri="http://schemas.openxmlformats.org/presentationml/2006/ole">
            <p:oleObj spid="_x0000_s1214" name="Слайд think-cell" r:id="rId5" imgW="360" imgH="360" progId="">
              <p:embed/>
            </p:oleObj>
          </a:graphicData>
        </a:graphic>
      </p:graphicFrame>
      <p:sp>
        <p:nvSpPr>
          <p:cNvPr id="19" name="bk object 19"/>
          <p:cNvSpPr/>
          <p:nvPr/>
        </p:nvSpPr>
        <p:spPr>
          <a:xfrm>
            <a:off x="1533704" y="1431797"/>
            <a:ext cx="750844" cy="333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53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920583" y="7185053"/>
            <a:ext cx="22434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381F19"/>
                </a:solidFill>
                <a:latin typeface="Arial"/>
                <a:cs typeface="Arial"/>
              </a:defRPr>
            </a:lvl1pPr>
          </a:lstStyle>
          <a:p>
            <a:pPr marL="29212">
              <a:spcBef>
                <a:spcPts val="15"/>
              </a:spcBef>
            </a:pPr>
            <a:fld id="{81D60167-4931-47E6-BA6A-407CBD079E47}" type="slidenum">
              <a:rPr lang="ru-RU" smtClean="0"/>
              <a:pPr marL="29212">
                <a:spcBef>
                  <a:spcPts val="15"/>
                </a:spcBef>
              </a:pPr>
              <a:t>‹#›</a:t>
            </a:fld>
            <a:endParaRPr lang="ru-RU" dirty="0"/>
          </a:p>
        </p:txBody>
      </p:sp>
      <p:pic>
        <p:nvPicPr>
          <p:cNvPr id="72" name="3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4" b="5684"/>
          <a:stretch/>
        </p:blipFill>
        <p:spPr bwMode="auto">
          <a:xfrm>
            <a:off x="-79837" y="4544"/>
            <a:ext cx="13604212" cy="758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3" name="Прямоугольник 72"/>
          <p:cNvSpPr/>
          <p:nvPr userDrawn="1"/>
        </p:nvSpPr>
        <p:spPr>
          <a:xfrm>
            <a:off x="-79837" y="2410207"/>
            <a:ext cx="13604212" cy="4123949"/>
          </a:xfrm>
          <a:prstGeom prst="rect">
            <a:avLst/>
          </a:prstGeom>
          <a:solidFill>
            <a:schemeClr val="tx1">
              <a:lumMod val="95000"/>
              <a:lumOff val="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53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79837" y="1038231"/>
            <a:ext cx="13604212" cy="1030249"/>
          </a:xfrm>
          <a:prstGeom prst="rect">
            <a:avLst/>
          </a:prstGeom>
          <a:solidFill>
            <a:schemeClr val="tx1">
              <a:lumMod val="95000"/>
              <a:lumOff val="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53" dirty="0"/>
          </a:p>
        </p:txBody>
      </p:sp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xmlns="" id="{4356E3AA-EF4E-42CA-923E-3C04A973B6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32" y="1295405"/>
            <a:ext cx="3336737" cy="5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35">
        <a:defRPr>
          <a:latin typeface="+mn-lt"/>
          <a:ea typeface="+mn-ea"/>
          <a:cs typeface="+mn-cs"/>
        </a:defRPr>
      </a:lvl2pPr>
      <a:lvl3pPr marL="914468">
        <a:defRPr>
          <a:latin typeface="+mn-lt"/>
          <a:ea typeface="+mn-ea"/>
          <a:cs typeface="+mn-cs"/>
        </a:defRPr>
      </a:lvl3pPr>
      <a:lvl4pPr marL="1371703">
        <a:defRPr>
          <a:latin typeface="+mn-lt"/>
          <a:ea typeface="+mn-ea"/>
          <a:cs typeface="+mn-cs"/>
        </a:defRPr>
      </a:lvl4pPr>
      <a:lvl5pPr marL="1828938">
        <a:defRPr>
          <a:latin typeface="+mn-lt"/>
          <a:ea typeface="+mn-ea"/>
          <a:cs typeface="+mn-cs"/>
        </a:defRPr>
      </a:lvl5pPr>
      <a:lvl6pPr marL="2286173">
        <a:defRPr>
          <a:latin typeface="+mn-lt"/>
          <a:ea typeface="+mn-ea"/>
          <a:cs typeface="+mn-cs"/>
        </a:defRPr>
      </a:lvl6pPr>
      <a:lvl7pPr marL="2743407">
        <a:defRPr>
          <a:latin typeface="+mn-lt"/>
          <a:ea typeface="+mn-ea"/>
          <a:cs typeface="+mn-cs"/>
        </a:defRPr>
      </a:lvl7pPr>
      <a:lvl8pPr marL="3200642">
        <a:defRPr>
          <a:latin typeface="+mn-lt"/>
          <a:ea typeface="+mn-ea"/>
          <a:cs typeface="+mn-cs"/>
        </a:defRPr>
      </a:lvl8pPr>
      <a:lvl9pPr marL="36578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35">
        <a:defRPr>
          <a:latin typeface="+mn-lt"/>
          <a:ea typeface="+mn-ea"/>
          <a:cs typeface="+mn-cs"/>
        </a:defRPr>
      </a:lvl2pPr>
      <a:lvl3pPr marL="914468">
        <a:defRPr>
          <a:latin typeface="+mn-lt"/>
          <a:ea typeface="+mn-ea"/>
          <a:cs typeface="+mn-cs"/>
        </a:defRPr>
      </a:lvl3pPr>
      <a:lvl4pPr marL="1371703">
        <a:defRPr>
          <a:latin typeface="+mn-lt"/>
          <a:ea typeface="+mn-ea"/>
          <a:cs typeface="+mn-cs"/>
        </a:defRPr>
      </a:lvl4pPr>
      <a:lvl5pPr marL="1828938">
        <a:defRPr>
          <a:latin typeface="+mn-lt"/>
          <a:ea typeface="+mn-ea"/>
          <a:cs typeface="+mn-cs"/>
        </a:defRPr>
      </a:lvl5pPr>
      <a:lvl6pPr marL="2286173">
        <a:defRPr>
          <a:latin typeface="+mn-lt"/>
          <a:ea typeface="+mn-ea"/>
          <a:cs typeface="+mn-cs"/>
        </a:defRPr>
      </a:lvl6pPr>
      <a:lvl7pPr marL="2743407">
        <a:defRPr>
          <a:latin typeface="+mn-lt"/>
          <a:ea typeface="+mn-ea"/>
          <a:cs typeface="+mn-cs"/>
        </a:defRPr>
      </a:lvl7pPr>
      <a:lvl8pPr marL="3200642">
        <a:defRPr>
          <a:latin typeface="+mn-lt"/>
          <a:ea typeface="+mn-ea"/>
          <a:cs typeface="+mn-cs"/>
        </a:defRPr>
      </a:lvl8pPr>
      <a:lvl9pPr marL="3657876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C3E5C5F-7E0E-46A2-BBCC-25917E3993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784384678"/>
              </p:ext>
            </p:extLst>
          </p:nvPr>
        </p:nvGraphicFramePr>
        <p:xfrm>
          <a:off x="1996" y="1588"/>
          <a:ext cx="1997" cy="1588"/>
        </p:xfrm>
        <a:graphic>
          <a:graphicData uri="http://schemas.openxmlformats.org/presentationml/2006/ole">
            <p:oleObj spid="_x0000_s2240" name="Слайд think-cell" r:id="rId5" imgW="360" imgH="360" progId="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826"/>
          <a:stretch/>
        </p:blipFill>
        <p:spPr>
          <a:xfrm>
            <a:off x="0" y="-9728"/>
            <a:ext cx="13444538" cy="743153"/>
          </a:xfrm>
          <a:prstGeom prst="rect">
            <a:avLst/>
          </a:prstGeom>
        </p:spPr>
      </p:pic>
      <p:sp>
        <p:nvSpPr>
          <p:cNvPr id="43" name="Holder 6"/>
          <p:cNvSpPr txBox="1">
            <a:spLocks/>
          </p:cNvSpPr>
          <p:nvPr userDrawn="1"/>
        </p:nvSpPr>
        <p:spPr>
          <a:xfrm>
            <a:off x="12484744" y="267191"/>
            <a:ext cx="278191" cy="11016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2">
              <a:spcBef>
                <a:spcPts val="15"/>
              </a:spcBef>
            </a:pPr>
            <a:fld id="{81D60167-4931-47E6-BA6A-407CBD079E47}" type="slidenum">
              <a:rPr lang="ru-RU" sz="1050" smtClean="0">
                <a:latin typeface="Akzidenz-Grotesk Pro Bold" panose="02000803050000020004" pitchFamily="50" charset="0"/>
              </a:rPr>
              <a:pPr marL="29212">
                <a:spcBef>
                  <a:spcPts val="15"/>
                </a:spcBef>
              </a:pPr>
              <a:t>‹#›</a:t>
            </a:fld>
            <a:endParaRPr lang="ru-RU" sz="1050" dirty="0">
              <a:latin typeface="Akzidenz-Grotesk Pro Bold" panose="02000803050000020004" pitchFamily="50" charset="0"/>
            </a:endParaRPr>
          </a:p>
        </p:txBody>
      </p:sp>
      <p:sp>
        <p:nvSpPr>
          <p:cNvPr id="44" name="Shape 67"/>
          <p:cNvSpPr/>
          <p:nvPr userDrawn="1"/>
        </p:nvSpPr>
        <p:spPr>
          <a:xfrm flipV="1">
            <a:off x="648936" y="500963"/>
            <a:ext cx="1210901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24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 sz="1200"/>
          </a:p>
        </p:txBody>
      </p:sp>
      <p:pic>
        <p:nvPicPr>
          <p:cNvPr id="46" name="Picture 2" descr="Похожее изображение">
            <a:extLst>
              <a:ext uri="{FF2B5EF4-FFF2-40B4-BE49-F238E27FC236}">
                <a16:creationId xmlns:a16="http://schemas.microsoft.com/office/drawing/2014/main" xmlns="" id="{290D9545-E8FF-4533-AF71-5A169CF672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32" y="200025"/>
            <a:ext cx="1812737" cy="2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hape 3">
            <a:extLst>
              <a:ext uri="{FF2B5EF4-FFF2-40B4-BE49-F238E27FC236}">
                <a16:creationId xmlns:a16="http://schemas.microsoft.com/office/drawing/2014/main" xmlns="" id="{AF551A1A-45EB-4FA2-8637-6469B400ABB0}"/>
              </a:ext>
            </a:extLst>
          </p:cNvPr>
          <p:cNvSpPr/>
          <p:nvPr userDrawn="1"/>
        </p:nvSpPr>
        <p:spPr>
          <a:xfrm flipV="1">
            <a:off x="648935" y="6797500"/>
            <a:ext cx="1210901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0" tIns="0" rIns="0" bIns="0"/>
          <a:lstStyle/>
          <a:p>
            <a:pPr lvl="0" defTabSz="342926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 sz="900" b="0" dirty="0"/>
          </a:p>
        </p:txBody>
      </p:sp>
      <p:sp>
        <p:nvSpPr>
          <p:cNvPr id="49" name="Holder 2">
            <a:extLst>
              <a:ext uri="{FF2B5EF4-FFF2-40B4-BE49-F238E27FC236}">
                <a16:creationId xmlns:a16="http://schemas.microsoft.com/office/drawing/2014/main" xmlns="" id="{81B5AC54-C9C7-4915-987D-88B54D32F26E}"/>
              </a:ext>
            </a:extLst>
          </p:cNvPr>
          <p:cNvSpPr txBox="1">
            <a:spLocks/>
          </p:cNvSpPr>
          <p:nvPr userDrawn="1"/>
        </p:nvSpPr>
        <p:spPr>
          <a:xfrm>
            <a:off x="638695" y="6797500"/>
            <a:ext cx="12805843" cy="76535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ru-RU"/>
            </a:defPPr>
            <a:lvl1pPr marL="0" algn="l" defTabSz="914327" rtl="0" eaLnBrk="1" latinLnBrk="0" hangingPunct="1">
              <a:defRPr sz="9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3" algn="l" defTabSz="91432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7" algn="l" defTabSz="91432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0" algn="l" defTabSz="91432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53" algn="l" defTabSz="91432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16" algn="l" defTabSz="91432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80" algn="l" defTabSz="91432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43" algn="l" defTabSz="91432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06" algn="l" defTabSz="91432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1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95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35">
        <a:defRPr>
          <a:latin typeface="+mn-lt"/>
          <a:ea typeface="+mn-ea"/>
          <a:cs typeface="+mn-cs"/>
        </a:defRPr>
      </a:lvl2pPr>
      <a:lvl3pPr marL="914468">
        <a:defRPr>
          <a:latin typeface="+mn-lt"/>
          <a:ea typeface="+mn-ea"/>
          <a:cs typeface="+mn-cs"/>
        </a:defRPr>
      </a:lvl3pPr>
      <a:lvl4pPr marL="1371703">
        <a:defRPr>
          <a:latin typeface="+mn-lt"/>
          <a:ea typeface="+mn-ea"/>
          <a:cs typeface="+mn-cs"/>
        </a:defRPr>
      </a:lvl4pPr>
      <a:lvl5pPr marL="1828938">
        <a:defRPr>
          <a:latin typeface="+mn-lt"/>
          <a:ea typeface="+mn-ea"/>
          <a:cs typeface="+mn-cs"/>
        </a:defRPr>
      </a:lvl5pPr>
      <a:lvl6pPr marL="2286173">
        <a:defRPr>
          <a:latin typeface="+mn-lt"/>
          <a:ea typeface="+mn-ea"/>
          <a:cs typeface="+mn-cs"/>
        </a:defRPr>
      </a:lvl6pPr>
      <a:lvl7pPr marL="2743407">
        <a:defRPr>
          <a:latin typeface="+mn-lt"/>
          <a:ea typeface="+mn-ea"/>
          <a:cs typeface="+mn-cs"/>
        </a:defRPr>
      </a:lvl7pPr>
      <a:lvl8pPr marL="3200642">
        <a:defRPr>
          <a:latin typeface="+mn-lt"/>
          <a:ea typeface="+mn-ea"/>
          <a:cs typeface="+mn-cs"/>
        </a:defRPr>
      </a:lvl8pPr>
      <a:lvl9pPr marL="36578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35">
        <a:defRPr>
          <a:latin typeface="+mn-lt"/>
          <a:ea typeface="+mn-ea"/>
          <a:cs typeface="+mn-cs"/>
        </a:defRPr>
      </a:lvl2pPr>
      <a:lvl3pPr marL="914468">
        <a:defRPr>
          <a:latin typeface="+mn-lt"/>
          <a:ea typeface="+mn-ea"/>
          <a:cs typeface="+mn-cs"/>
        </a:defRPr>
      </a:lvl3pPr>
      <a:lvl4pPr marL="1371703">
        <a:defRPr>
          <a:latin typeface="+mn-lt"/>
          <a:ea typeface="+mn-ea"/>
          <a:cs typeface="+mn-cs"/>
        </a:defRPr>
      </a:lvl4pPr>
      <a:lvl5pPr marL="1828938">
        <a:defRPr>
          <a:latin typeface="+mn-lt"/>
          <a:ea typeface="+mn-ea"/>
          <a:cs typeface="+mn-cs"/>
        </a:defRPr>
      </a:lvl5pPr>
      <a:lvl6pPr marL="2286173">
        <a:defRPr>
          <a:latin typeface="+mn-lt"/>
          <a:ea typeface="+mn-ea"/>
          <a:cs typeface="+mn-cs"/>
        </a:defRPr>
      </a:lvl6pPr>
      <a:lvl7pPr marL="2743407">
        <a:defRPr>
          <a:latin typeface="+mn-lt"/>
          <a:ea typeface="+mn-ea"/>
          <a:cs typeface="+mn-cs"/>
        </a:defRPr>
      </a:lvl7pPr>
      <a:lvl8pPr marL="3200642">
        <a:defRPr>
          <a:latin typeface="+mn-lt"/>
          <a:ea typeface="+mn-ea"/>
          <a:cs typeface="+mn-cs"/>
        </a:defRPr>
      </a:lvl8pPr>
      <a:lvl9pPr marL="3657876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71636232-EE45-492F-AA0A-ECE9E0266C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398343605"/>
              </p:ext>
            </p:extLst>
          </p:nvPr>
        </p:nvGraphicFramePr>
        <p:xfrm>
          <a:off x="1996" y="1588"/>
          <a:ext cx="1997" cy="1588"/>
        </p:xfrm>
        <a:graphic>
          <a:graphicData uri="http://schemas.openxmlformats.org/presentationml/2006/ole">
            <p:oleObj spid="_x0000_s3263" name="Слайд think-cell" r:id="rId4" imgW="360" imgH="360" progId="">
              <p:embed/>
            </p:oleObj>
          </a:graphicData>
        </a:graphic>
      </p:graphicFrame>
      <p:pic>
        <p:nvPicPr>
          <p:cNvPr id="45" name="image1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658" y="168826"/>
            <a:ext cx="2182411" cy="33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Holder 6"/>
          <p:cNvSpPr txBox="1">
            <a:spLocks/>
          </p:cNvSpPr>
          <p:nvPr userDrawn="1"/>
        </p:nvSpPr>
        <p:spPr>
          <a:xfrm>
            <a:off x="12484744" y="267191"/>
            <a:ext cx="278191" cy="11016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2">
              <a:spcBef>
                <a:spcPts val="15"/>
              </a:spcBef>
            </a:pPr>
            <a:fld id="{81D60167-4931-47E6-BA6A-407CBD079E47}" type="slidenum">
              <a:rPr lang="ru-RU" sz="1050" smtClean="0">
                <a:solidFill>
                  <a:schemeClr val="tx1"/>
                </a:solidFill>
                <a:latin typeface="Akzidenz-Grotesk Pro Bold" panose="02000803050000020004" pitchFamily="50" charset="0"/>
              </a:rPr>
              <a:pPr marL="29212">
                <a:spcBef>
                  <a:spcPts val="15"/>
                </a:spcBef>
              </a:pPr>
              <a:t>‹#›</a:t>
            </a:fld>
            <a:endParaRPr lang="ru-RU" sz="1050" dirty="0">
              <a:solidFill>
                <a:schemeClr val="tx1"/>
              </a:solidFill>
              <a:latin typeface="Akzidenz-Grotesk Pro Bold" panose="02000803050000020004" pitchFamily="50" charset="0"/>
            </a:endParaRPr>
          </a:p>
        </p:txBody>
      </p:sp>
      <p:sp>
        <p:nvSpPr>
          <p:cNvPr id="44" name="Shape 67"/>
          <p:cNvSpPr/>
          <p:nvPr userDrawn="1"/>
        </p:nvSpPr>
        <p:spPr>
          <a:xfrm>
            <a:off x="9117377" y="504831"/>
            <a:ext cx="3645554" cy="1"/>
          </a:xfrm>
          <a:prstGeom prst="line">
            <a:avLst/>
          </a:prstGeom>
          <a:ln w="6350">
            <a:solidFill>
              <a:schemeClr val="tx1"/>
            </a:solidFill>
          </a:ln>
        </p:spPr>
        <p:txBody>
          <a:bodyPr lIns="0" tIns="0" rIns="0" bIns="0"/>
          <a:lstStyle/>
          <a:p>
            <a:pPr lvl="0" defTabSz="457224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89239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35">
        <a:defRPr>
          <a:latin typeface="+mn-lt"/>
          <a:ea typeface="+mn-ea"/>
          <a:cs typeface="+mn-cs"/>
        </a:defRPr>
      </a:lvl2pPr>
      <a:lvl3pPr marL="914468">
        <a:defRPr>
          <a:latin typeface="+mn-lt"/>
          <a:ea typeface="+mn-ea"/>
          <a:cs typeface="+mn-cs"/>
        </a:defRPr>
      </a:lvl3pPr>
      <a:lvl4pPr marL="1371703">
        <a:defRPr>
          <a:latin typeface="+mn-lt"/>
          <a:ea typeface="+mn-ea"/>
          <a:cs typeface="+mn-cs"/>
        </a:defRPr>
      </a:lvl4pPr>
      <a:lvl5pPr marL="1828938">
        <a:defRPr>
          <a:latin typeface="+mn-lt"/>
          <a:ea typeface="+mn-ea"/>
          <a:cs typeface="+mn-cs"/>
        </a:defRPr>
      </a:lvl5pPr>
      <a:lvl6pPr marL="2286173">
        <a:defRPr>
          <a:latin typeface="+mn-lt"/>
          <a:ea typeface="+mn-ea"/>
          <a:cs typeface="+mn-cs"/>
        </a:defRPr>
      </a:lvl6pPr>
      <a:lvl7pPr marL="2743407">
        <a:defRPr>
          <a:latin typeface="+mn-lt"/>
          <a:ea typeface="+mn-ea"/>
          <a:cs typeface="+mn-cs"/>
        </a:defRPr>
      </a:lvl7pPr>
      <a:lvl8pPr marL="3200642">
        <a:defRPr>
          <a:latin typeface="+mn-lt"/>
          <a:ea typeface="+mn-ea"/>
          <a:cs typeface="+mn-cs"/>
        </a:defRPr>
      </a:lvl8pPr>
      <a:lvl9pPr marL="36578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35">
        <a:defRPr>
          <a:latin typeface="+mn-lt"/>
          <a:ea typeface="+mn-ea"/>
          <a:cs typeface="+mn-cs"/>
        </a:defRPr>
      </a:lvl2pPr>
      <a:lvl3pPr marL="914468">
        <a:defRPr>
          <a:latin typeface="+mn-lt"/>
          <a:ea typeface="+mn-ea"/>
          <a:cs typeface="+mn-cs"/>
        </a:defRPr>
      </a:lvl3pPr>
      <a:lvl4pPr marL="1371703">
        <a:defRPr>
          <a:latin typeface="+mn-lt"/>
          <a:ea typeface="+mn-ea"/>
          <a:cs typeface="+mn-cs"/>
        </a:defRPr>
      </a:lvl4pPr>
      <a:lvl5pPr marL="1828938">
        <a:defRPr>
          <a:latin typeface="+mn-lt"/>
          <a:ea typeface="+mn-ea"/>
          <a:cs typeface="+mn-cs"/>
        </a:defRPr>
      </a:lvl5pPr>
      <a:lvl6pPr marL="2286173">
        <a:defRPr>
          <a:latin typeface="+mn-lt"/>
          <a:ea typeface="+mn-ea"/>
          <a:cs typeface="+mn-cs"/>
        </a:defRPr>
      </a:lvl6pPr>
      <a:lvl7pPr marL="2743407">
        <a:defRPr>
          <a:latin typeface="+mn-lt"/>
          <a:ea typeface="+mn-ea"/>
          <a:cs typeface="+mn-cs"/>
        </a:defRPr>
      </a:lvl7pPr>
      <a:lvl8pPr marL="3200642">
        <a:defRPr>
          <a:latin typeface="+mn-lt"/>
          <a:ea typeface="+mn-ea"/>
          <a:cs typeface="+mn-cs"/>
        </a:defRPr>
      </a:lvl8pPr>
      <a:lvl9pPr marL="3657876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02" userDrawn="1">
          <p15:clr>
            <a:srgbClr val="F26B43"/>
          </p15:clr>
        </p15:guide>
        <p15:guide id="2" orient="horz" pos="31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938244B7-8B49-46D1-AD6B-950DF5ABFA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902006546"/>
              </p:ext>
            </p:extLst>
          </p:nvPr>
        </p:nvGraphicFramePr>
        <p:xfrm>
          <a:off x="1996" y="1588"/>
          <a:ext cx="1997" cy="1588"/>
        </p:xfrm>
        <a:graphic>
          <a:graphicData uri="http://schemas.openxmlformats.org/presentationml/2006/ole">
            <p:oleObj spid="_x0000_s4284" name="Слайд think-cell" r:id="rId4" imgW="360" imgH="360" progId="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826"/>
          <a:stretch/>
        </p:blipFill>
        <p:spPr>
          <a:xfrm>
            <a:off x="-12225" y="-104775"/>
            <a:ext cx="13465601" cy="7667625"/>
          </a:xfrm>
          <a:prstGeom prst="rect">
            <a:avLst/>
          </a:prstGeom>
        </p:spPr>
      </p:pic>
      <p:sp>
        <p:nvSpPr>
          <p:cNvPr id="43" name="Holder 6"/>
          <p:cNvSpPr txBox="1">
            <a:spLocks/>
          </p:cNvSpPr>
          <p:nvPr userDrawn="1"/>
        </p:nvSpPr>
        <p:spPr>
          <a:xfrm>
            <a:off x="12484744" y="267191"/>
            <a:ext cx="278191" cy="11016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2">
              <a:spcBef>
                <a:spcPts val="15"/>
              </a:spcBef>
            </a:pPr>
            <a:fld id="{81D60167-4931-47E6-BA6A-407CBD079E47}" type="slidenum">
              <a:rPr lang="ru-RU" sz="1050" smtClean="0">
                <a:latin typeface="Akzidenz-Grotesk Pro Bold" panose="02000803050000020004" pitchFamily="50" charset="0"/>
              </a:rPr>
              <a:pPr marL="29212">
                <a:spcBef>
                  <a:spcPts val="15"/>
                </a:spcBef>
              </a:pPr>
              <a:t>‹#›</a:t>
            </a:fld>
            <a:endParaRPr lang="ru-RU" sz="1050" dirty="0">
              <a:latin typeface="Akzidenz-Grotesk Pro Bold" panose="02000803050000020004" pitchFamily="50" charset="0"/>
            </a:endParaRPr>
          </a:p>
        </p:txBody>
      </p:sp>
      <p:sp>
        <p:nvSpPr>
          <p:cNvPr id="44" name="Shape 67"/>
          <p:cNvSpPr/>
          <p:nvPr userDrawn="1"/>
        </p:nvSpPr>
        <p:spPr>
          <a:xfrm>
            <a:off x="9117377" y="504831"/>
            <a:ext cx="3645554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24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 sz="1200"/>
          </a:p>
        </p:txBody>
      </p:sp>
      <p:pic>
        <p:nvPicPr>
          <p:cNvPr id="46" name="image4.png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6700" y="168826"/>
            <a:ext cx="2123169" cy="33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452119218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35">
        <a:defRPr>
          <a:latin typeface="+mn-lt"/>
          <a:ea typeface="+mn-ea"/>
          <a:cs typeface="+mn-cs"/>
        </a:defRPr>
      </a:lvl2pPr>
      <a:lvl3pPr marL="914468">
        <a:defRPr>
          <a:latin typeface="+mn-lt"/>
          <a:ea typeface="+mn-ea"/>
          <a:cs typeface="+mn-cs"/>
        </a:defRPr>
      </a:lvl3pPr>
      <a:lvl4pPr marL="1371703">
        <a:defRPr>
          <a:latin typeface="+mn-lt"/>
          <a:ea typeface="+mn-ea"/>
          <a:cs typeface="+mn-cs"/>
        </a:defRPr>
      </a:lvl4pPr>
      <a:lvl5pPr marL="1828938">
        <a:defRPr>
          <a:latin typeface="+mn-lt"/>
          <a:ea typeface="+mn-ea"/>
          <a:cs typeface="+mn-cs"/>
        </a:defRPr>
      </a:lvl5pPr>
      <a:lvl6pPr marL="2286173">
        <a:defRPr>
          <a:latin typeface="+mn-lt"/>
          <a:ea typeface="+mn-ea"/>
          <a:cs typeface="+mn-cs"/>
        </a:defRPr>
      </a:lvl6pPr>
      <a:lvl7pPr marL="2743407">
        <a:defRPr>
          <a:latin typeface="+mn-lt"/>
          <a:ea typeface="+mn-ea"/>
          <a:cs typeface="+mn-cs"/>
        </a:defRPr>
      </a:lvl7pPr>
      <a:lvl8pPr marL="3200642">
        <a:defRPr>
          <a:latin typeface="+mn-lt"/>
          <a:ea typeface="+mn-ea"/>
          <a:cs typeface="+mn-cs"/>
        </a:defRPr>
      </a:lvl8pPr>
      <a:lvl9pPr marL="36578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35">
        <a:defRPr>
          <a:latin typeface="+mn-lt"/>
          <a:ea typeface="+mn-ea"/>
          <a:cs typeface="+mn-cs"/>
        </a:defRPr>
      </a:lvl2pPr>
      <a:lvl3pPr marL="914468">
        <a:defRPr>
          <a:latin typeface="+mn-lt"/>
          <a:ea typeface="+mn-ea"/>
          <a:cs typeface="+mn-cs"/>
        </a:defRPr>
      </a:lvl3pPr>
      <a:lvl4pPr marL="1371703">
        <a:defRPr>
          <a:latin typeface="+mn-lt"/>
          <a:ea typeface="+mn-ea"/>
          <a:cs typeface="+mn-cs"/>
        </a:defRPr>
      </a:lvl4pPr>
      <a:lvl5pPr marL="1828938">
        <a:defRPr>
          <a:latin typeface="+mn-lt"/>
          <a:ea typeface="+mn-ea"/>
          <a:cs typeface="+mn-cs"/>
        </a:defRPr>
      </a:lvl5pPr>
      <a:lvl6pPr marL="2286173">
        <a:defRPr>
          <a:latin typeface="+mn-lt"/>
          <a:ea typeface="+mn-ea"/>
          <a:cs typeface="+mn-cs"/>
        </a:defRPr>
      </a:lvl6pPr>
      <a:lvl7pPr marL="2743407">
        <a:defRPr>
          <a:latin typeface="+mn-lt"/>
          <a:ea typeface="+mn-ea"/>
          <a:cs typeface="+mn-cs"/>
        </a:defRPr>
      </a:lvl7pPr>
      <a:lvl8pPr marL="3200642">
        <a:defRPr>
          <a:latin typeface="+mn-lt"/>
          <a:ea typeface="+mn-ea"/>
          <a:cs typeface="+mn-cs"/>
        </a:defRPr>
      </a:lvl8pPr>
      <a:lvl9pPr marL="3657876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02" userDrawn="1">
          <p15:clr>
            <a:srgbClr val="F26B43"/>
          </p15:clr>
        </p15:guide>
        <p15:guide id="2" orient="horz" pos="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7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4.xml"/><Relationship Id="rId7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6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8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isp.gov.ru/faq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ortal.frprf.ru/online/gisp" TargetMode="Externa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hyperlink" Target="https://gisp.gov.ru/documents/12413478/" TargetMode="External"/><Relationship Id="rId5" Type="http://schemas.openxmlformats.org/officeDocument/2006/relationships/hyperlink" Target="https://gisp.gov.ru/news/12462041/" TargetMode="External"/><Relationship Id="rId10" Type="http://schemas.openxmlformats.org/officeDocument/2006/relationships/hyperlink" Target="https://zakupki.gov.ru/epz/main/public/home.html" TargetMode="External"/><Relationship Id="rId4" Type="http://schemas.openxmlformats.org/officeDocument/2006/relationships/oleObject" Target="../embeddings/oleObject13.bin"/><Relationship Id="rId9" Type="http://schemas.openxmlformats.org/officeDocument/2006/relationships/hyperlink" Target="https://gisp.gov.ru/pp719/p/pub/produc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снования для реализации мероприятий"/>
          <p:cNvSpPr txBox="1">
            <a:spLocks/>
          </p:cNvSpPr>
          <p:nvPr/>
        </p:nvSpPr>
        <p:spPr>
          <a:xfrm>
            <a:off x="702469" y="2257425"/>
            <a:ext cx="12053887" cy="1757235"/>
          </a:xfrm>
          <a:prstGeom prst="rect">
            <a:avLst/>
          </a:prstGeom>
        </p:spPr>
        <p:txBody>
          <a:bodyPr anchor="t"/>
          <a:lstStyle>
            <a:lvl1pPr defTabSz="914400">
              <a:lnSpc>
                <a:spcPct val="80000"/>
              </a:lnSpc>
              <a:defRPr sz="2400" cap="none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algn="ctr">
              <a:lnSpc>
                <a:spcPct val="68000"/>
              </a:lnSpc>
            </a:pPr>
            <a:r>
              <a:rPr 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приоритета российской продукции в системе </a:t>
            </a:r>
            <a:r>
              <a:rPr lang="ru-RU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госзакупок</a:t>
            </a:r>
            <a:endParaRPr lang="ru-RU" sz="5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68000"/>
              </a:lnSpc>
            </a:pPr>
            <a:endParaRPr lang="ru-RU" sz="5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68000"/>
              </a:lnSpc>
            </a:pPr>
            <a:r>
              <a:rPr lang="ru-RU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(постановления Правительства РФ № 616 и № 617)</a:t>
            </a:r>
          </a:p>
        </p:txBody>
      </p:sp>
    </p:spTree>
    <p:extLst>
      <p:ext uri="{BB962C8B-B14F-4D97-AF65-F5344CB8AC3E}">
        <p14:creationId xmlns:p14="http://schemas.microsoft.com/office/powerpoint/2010/main" xmlns="" val="374771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07290146-F735-41CC-BD82-BC84E51282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90418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6023" name="Слайд think-cell" r:id="rId5" imgW="360" imgH="360" progId="">
              <p:embed/>
            </p:oleObj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0EC1058B-3785-4A87-ABC6-8043AADD56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2245DD-7E8D-483D-9E71-17DEE7DC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357" y="3597978"/>
            <a:ext cx="12104584" cy="366895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59266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Объект 176" hidden="1">
            <a:extLst>
              <a:ext uri="{FF2B5EF4-FFF2-40B4-BE49-F238E27FC236}">
                <a16:creationId xmlns:a16="http://schemas.microsoft.com/office/drawing/2014/main" xmlns="" id="{AA05304B-61B6-4758-BB8A-F37C560782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758129404"/>
              </p:ext>
            </p:extLst>
          </p:nvPr>
        </p:nvGraphicFramePr>
        <p:xfrm>
          <a:off x="1377157" y="1588"/>
          <a:ext cx="1588" cy="1588"/>
        </p:xfrm>
        <a:graphic>
          <a:graphicData uri="http://schemas.openxmlformats.org/presentationml/2006/ole">
            <p:oleObj spid="_x0000_s78873" name="Слайд think-cell" r:id="rId5" imgW="360" imgH="360" progId="">
              <p:embed/>
            </p:oleObj>
          </a:graphicData>
        </a:graphic>
      </p:graphicFrame>
      <p:sp>
        <p:nvSpPr>
          <p:cNvPr id="347" name="Прямоугольник 346" hidden="1">
            <a:extLst>
              <a:ext uri="{FF2B5EF4-FFF2-40B4-BE49-F238E27FC236}">
                <a16:creationId xmlns:a16="http://schemas.microsoft.com/office/drawing/2014/main" xmlns="" id="{1511DE63-6D10-404B-B269-A11122687E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75569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1EB113FB-304C-4995-9282-B80324B377B1}"/>
              </a:ext>
            </a:extLst>
          </p:cNvPr>
          <p:cNvSpPr/>
          <p:nvPr/>
        </p:nvSpPr>
        <p:spPr>
          <a:xfrm>
            <a:off x="8016083" y="954433"/>
            <a:ext cx="4802980" cy="5841773"/>
          </a:xfrm>
          <a:prstGeom prst="rect">
            <a:avLst/>
          </a:prstGeom>
          <a:solidFill>
            <a:srgbClr val="E2E2E2"/>
          </a:solidFill>
          <a:ln w="12700">
            <a:solidFill>
              <a:srgbClr val="9C3328"/>
            </a:solidFill>
            <a:prstDash val="dash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xmlns="" id="{12635BB2-AA21-4553-9B9F-6C7239E10A61}"/>
              </a:ext>
            </a:extLst>
          </p:cNvPr>
          <p:cNvSpPr/>
          <p:nvPr/>
        </p:nvSpPr>
        <p:spPr>
          <a:xfrm>
            <a:off x="3438740" y="1093558"/>
            <a:ext cx="5688243" cy="189374"/>
          </a:xfrm>
          <a:prstGeom prst="rightArrow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Стрелка: вправо 140">
            <a:extLst>
              <a:ext uri="{FF2B5EF4-FFF2-40B4-BE49-F238E27FC236}">
                <a16:creationId xmlns:a16="http://schemas.microsoft.com/office/drawing/2014/main" xmlns="" id="{0C6B1437-8F0B-4952-AD69-1695F02674F8}"/>
              </a:ext>
            </a:extLst>
          </p:cNvPr>
          <p:cNvSpPr/>
          <p:nvPr/>
        </p:nvSpPr>
        <p:spPr>
          <a:xfrm>
            <a:off x="3445669" y="4149194"/>
            <a:ext cx="5681314" cy="189374"/>
          </a:xfrm>
          <a:prstGeom prst="rightArrow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87F84-FD94-4B1A-AE4E-6EEC3F9C0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6843618"/>
            <a:ext cx="12130088" cy="717889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совершенствования правового обеспечения в сфере закупок является оптимизация нормативной базы и максимизация спроса на российскую продукцию в госзакупках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5AD9EC67-E4B4-4DE3-A437-4FD3B816475D}"/>
              </a:ext>
            </a:extLst>
          </p:cNvPr>
          <p:cNvGrpSpPr/>
          <p:nvPr/>
        </p:nvGrpSpPr>
        <p:grpSpPr>
          <a:xfrm>
            <a:off x="780256" y="4110394"/>
            <a:ext cx="3615976" cy="300038"/>
            <a:chOff x="508000" y="5386387"/>
            <a:chExt cx="3615976" cy="30003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D1A23359-42BC-44E7-965C-DF57A6CAB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8000" y="5386387"/>
              <a:ext cx="300038" cy="300038"/>
            </a:xfrm>
            <a:prstGeom prst="rect">
              <a:avLst/>
            </a:prstGeom>
          </p:spPr>
        </p:pic>
        <p:sp>
          <p:nvSpPr>
            <p:cNvPr id="26" name="ПП РФ от 25.05.2017 г. №634">
              <a:extLst>
                <a:ext uri="{FF2B5EF4-FFF2-40B4-BE49-F238E27FC236}">
                  <a16:creationId xmlns:a16="http://schemas.microsoft.com/office/drawing/2014/main" xmlns="" id="{096833CF-E199-4C51-AFCF-B3E5ACEE66CB}"/>
                </a:ext>
              </a:extLst>
            </p:cNvPr>
            <p:cNvSpPr txBox="1"/>
            <p:nvPr/>
          </p:nvSpPr>
          <p:spPr>
            <a:xfrm>
              <a:off x="830262" y="5448081"/>
              <a:ext cx="3293714" cy="17665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Ограничения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C97C7B1E-EA7C-42B4-89BB-4EABF7E07023}"/>
              </a:ext>
            </a:extLst>
          </p:cNvPr>
          <p:cNvGrpSpPr/>
          <p:nvPr/>
        </p:nvGrpSpPr>
        <p:grpSpPr>
          <a:xfrm>
            <a:off x="780256" y="1038225"/>
            <a:ext cx="3615976" cy="300038"/>
            <a:chOff x="508000" y="2105025"/>
            <a:chExt cx="3615976" cy="30003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FDABC9D3-83B1-40C8-97B1-816F56531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8000" y="2105025"/>
              <a:ext cx="300038" cy="300038"/>
            </a:xfrm>
            <a:prstGeom prst="rect">
              <a:avLst/>
            </a:prstGeom>
          </p:spPr>
        </p:pic>
        <p:sp>
          <p:nvSpPr>
            <p:cNvPr id="27" name="ПП РФ от 25.05.2017 г. №634">
              <a:extLst>
                <a:ext uri="{FF2B5EF4-FFF2-40B4-BE49-F238E27FC236}">
                  <a16:creationId xmlns:a16="http://schemas.microsoft.com/office/drawing/2014/main" xmlns="" id="{130D3153-25A0-4721-98DE-BEFB335E5EA4}"/>
                </a:ext>
              </a:extLst>
            </p:cNvPr>
            <p:cNvSpPr txBox="1"/>
            <p:nvPr/>
          </p:nvSpPr>
          <p:spPr>
            <a:xfrm>
              <a:off x="830262" y="2152212"/>
              <a:ext cx="3293714" cy="17665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Запреты</a:t>
              </a:r>
            </a:p>
          </p:txBody>
        </p:sp>
      </p:grpSp>
      <p:sp>
        <p:nvSpPr>
          <p:cNvPr id="87" name="ПП РФ от 25.05.2017 г. №634">
            <a:extLst>
              <a:ext uri="{FF2B5EF4-FFF2-40B4-BE49-F238E27FC236}">
                <a16:creationId xmlns:a16="http://schemas.microsoft.com/office/drawing/2014/main" xmlns="" id="{3A80722C-D963-4839-94BB-EC435DE75D13}"/>
              </a:ext>
            </a:extLst>
          </p:cNvPr>
          <p:cNvSpPr txBox="1"/>
          <p:nvPr/>
        </p:nvSpPr>
        <p:spPr>
          <a:xfrm>
            <a:off x="8103586" y="4172092"/>
            <a:ext cx="3277944" cy="1766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pPr algn="ctr"/>
            <a:r>
              <a:rPr lang="ru-RU" sz="1400" dirty="0">
                <a:solidFill>
                  <a:srgbClr val="9C33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</a:p>
        </p:txBody>
      </p:sp>
      <p:sp>
        <p:nvSpPr>
          <p:cNvPr id="90" name="ПП РФ от 25.05.2017 г. №634">
            <a:extLst>
              <a:ext uri="{FF2B5EF4-FFF2-40B4-BE49-F238E27FC236}">
                <a16:creationId xmlns:a16="http://schemas.microsoft.com/office/drawing/2014/main" xmlns="" id="{9F8691A3-A458-4FD0-A102-3D85064E6470}"/>
              </a:ext>
            </a:extLst>
          </p:cNvPr>
          <p:cNvSpPr txBox="1"/>
          <p:nvPr/>
        </p:nvSpPr>
        <p:spPr>
          <a:xfrm>
            <a:off x="8103586" y="1099923"/>
            <a:ext cx="3277944" cy="1766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pPr algn="ctr"/>
            <a:r>
              <a:rPr lang="ru-RU" sz="1400" dirty="0">
                <a:solidFill>
                  <a:srgbClr val="9C33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</a:t>
            </a:r>
          </a:p>
        </p:txBody>
      </p:sp>
      <p:grpSp>
        <p:nvGrpSpPr>
          <p:cNvPr id="237" name="Группа 236">
            <a:extLst>
              <a:ext uri="{FF2B5EF4-FFF2-40B4-BE49-F238E27FC236}">
                <a16:creationId xmlns:a16="http://schemas.microsoft.com/office/drawing/2014/main" xmlns="" id="{5F641D62-E8DD-4DF6-A0F8-5381E5D7BCFA}"/>
              </a:ext>
            </a:extLst>
          </p:cNvPr>
          <p:cNvGrpSpPr/>
          <p:nvPr/>
        </p:nvGrpSpPr>
        <p:grpSpPr>
          <a:xfrm>
            <a:off x="1085061" y="1797052"/>
            <a:ext cx="4152899" cy="371821"/>
            <a:chOff x="812801" y="2373187"/>
            <a:chExt cx="4152899" cy="371821"/>
          </a:xfrm>
        </p:grpSpPr>
        <p:sp>
          <p:nvSpPr>
            <p:cNvPr id="36" name="ПП РФ от 25.05.2017 г. №634">
              <a:extLst>
                <a:ext uri="{FF2B5EF4-FFF2-40B4-BE49-F238E27FC236}">
                  <a16:creationId xmlns:a16="http://schemas.microsoft.com/office/drawing/2014/main" xmlns="" id="{2FE009F0-94C8-4C3C-8100-761E90DA0DF7}"/>
                </a:ext>
              </a:extLst>
            </p:cNvPr>
            <p:cNvSpPr txBox="1"/>
            <p:nvPr/>
          </p:nvSpPr>
          <p:spPr>
            <a:xfrm>
              <a:off x="1096961" y="2445824"/>
              <a:ext cx="3868739" cy="29918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ППРФ 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Товары для нужд обороны и безопасности страны 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330 позиций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C7DA224C-81CD-4978-82BA-2A98F134A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2801" y="2373187"/>
              <a:ext cx="271462" cy="271462"/>
            </a:xfrm>
            <a:prstGeom prst="rect">
              <a:avLst/>
            </a:prstGeom>
          </p:spPr>
        </p:pic>
      </p:grpSp>
      <p:grpSp>
        <p:nvGrpSpPr>
          <p:cNvPr id="276" name="Группа 275">
            <a:extLst>
              <a:ext uri="{FF2B5EF4-FFF2-40B4-BE49-F238E27FC236}">
                <a16:creationId xmlns:a16="http://schemas.microsoft.com/office/drawing/2014/main" xmlns="" id="{3DF7C476-2D80-4FEE-9148-FDF404868FAB}"/>
              </a:ext>
            </a:extLst>
          </p:cNvPr>
          <p:cNvGrpSpPr/>
          <p:nvPr/>
        </p:nvGrpSpPr>
        <p:grpSpPr>
          <a:xfrm>
            <a:off x="1064419" y="4852522"/>
            <a:ext cx="3927476" cy="271462"/>
            <a:chOff x="792163" y="5168579"/>
            <a:chExt cx="3927476" cy="271462"/>
          </a:xfrm>
        </p:grpSpPr>
        <p:sp>
          <p:nvSpPr>
            <p:cNvPr id="50" name="ПП РФ от 25.05.2017 г. №634">
              <a:extLst>
                <a:ext uri="{FF2B5EF4-FFF2-40B4-BE49-F238E27FC236}">
                  <a16:creationId xmlns:a16="http://schemas.microsoft.com/office/drawing/2014/main" xmlns="" id="{445AD3ED-7183-4B5C-884F-41A4E142784A}"/>
                </a:ext>
              </a:extLst>
            </p:cNvPr>
            <p:cNvSpPr txBox="1"/>
            <p:nvPr/>
          </p:nvSpPr>
          <p:spPr>
            <a:xfrm>
              <a:off x="1096961" y="5237367"/>
              <a:ext cx="3622678" cy="13388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ППРФ 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968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Радиоэлектронная продукция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(259 позиций)</a:t>
              </a:r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F2452E23-C07E-4D6D-9D1B-6E2D5FBDF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2163" y="5168579"/>
              <a:ext cx="271462" cy="271462"/>
            </a:xfrm>
            <a:prstGeom prst="rect">
              <a:avLst/>
            </a:prstGeom>
          </p:spPr>
        </p:pic>
      </p:grp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xmlns="" id="{4A328C42-08C5-4650-86C4-BD0B2B371176}"/>
              </a:ext>
            </a:extLst>
          </p:cNvPr>
          <p:cNvGrpSpPr/>
          <p:nvPr/>
        </p:nvGrpSpPr>
        <p:grpSpPr>
          <a:xfrm>
            <a:off x="1064422" y="4448983"/>
            <a:ext cx="5124447" cy="271462"/>
            <a:chOff x="792163" y="4826000"/>
            <a:chExt cx="5124447" cy="271462"/>
          </a:xfrm>
        </p:grpSpPr>
        <p:sp>
          <p:nvSpPr>
            <p:cNvPr id="75" name="ПП РФ от 25.05.2017 г. №634">
              <a:extLst>
                <a:ext uri="{FF2B5EF4-FFF2-40B4-BE49-F238E27FC236}">
                  <a16:creationId xmlns:a16="http://schemas.microsoft.com/office/drawing/2014/main" xmlns="" id="{BE6F9268-B7B9-443B-8749-43489DB23D2C}"/>
                </a:ext>
              </a:extLst>
            </p:cNvPr>
            <p:cNvSpPr txBox="1"/>
            <p:nvPr/>
          </p:nvSpPr>
          <p:spPr>
            <a:xfrm>
              <a:off x="1096961" y="4894788"/>
              <a:ext cx="4819649" cy="13388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ППРФ 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1119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Оружие спортивное, патроны и боеприпасы прочие и их деталей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xmlns="" id="{DF56FD1C-2F04-41EB-84CB-E5D64D8A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2163" y="4826000"/>
              <a:ext cx="271462" cy="271462"/>
            </a:xfrm>
            <a:prstGeom prst="rect">
              <a:avLst/>
            </a:prstGeom>
          </p:spPr>
        </p:pic>
      </p:grpSp>
      <p:grpSp>
        <p:nvGrpSpPr>
          <p:cNvPr id="235" name="Группа 234">
            <a:extLst>
              <a:ext uri="{FF2B5EF4-FFF2-40B4-BE49-F238E27FC236}">
                <a16:creationId xmlns:a16="http://schemas.microsoft.com/office/drawing/2014/main" xmlns="" id="{9AA36057-26B4-465E-9D65-DB41558F4DD1}"/>
              </a:ext>
            </a:extLst>
          </p:cNvPr>
          <p:cNvGrpSpPr/>
          <p:nvPr/>
        </p:nvGrpSpPr>
        <p:grpSpPr>
          <a:xfrm>
            <a:off x="1064423" y="1379538"/>
            <a:ext cx="2497137" cy="271462"/>
            <a:chOff x="792163" y="3123933"/>
            <a:chExt cx="2497137" cy="271462"/>
          </a:xfrm>
        </p:grpSpPr>
        <p:sp>
          <p:nvSpPr>
            <p:cNvPr id="42" name="ПП РФ от 25.05.2017 г. №634">
              <a:extLst>
                <a:ext uri="{FF2B5EF4-FFF2-40B4-BE49-F238E27FC236}">
                  <a16:creationId xmlns:a16="http://schemas.microsoft.com/office/drawing/2014/main" xmlns="" id="{C2179150-7AB9-4EC3-A2A2-8B54E88DEDF7}"/>
                </a:ext>
              </a:extLst>
            </p:cNvPr>
            <p:cNvSpPr txBox="1"/>
            <p:nvPr/>
          </p:nvSpPr>
          <p:spPr>
            <a:xfrm>
              <a:off x="1096960" y="3197339"/>
              <a:ext cx="2192340" cy="12465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ППРФ 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1236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Программное обеспечение</a:t>
              </a: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E366B8D9-56B2-4980-988A-9FEF6B5AD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2163" y="3123933"/>
              <a:ext cx="271462" cy="27146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9278B827-6BDF-4209-BE03-4455222318D3}"/>
              </a:ext>
            </a:extLst>
          </p:cNvPr>
          <p:cNvGrpSpPr/>
          <p:nvPr/>
        </p:nvGrpSpPr>
        <p:grpSpPr>
          <a:xfrm>
            <a:off x="1064423" y="3586163"/>
            <a:ext cx="3817939" cy="271462"/>
            <a:chOff x="792163" y="4148637"/>
            <a:chExt cx="3817939" cy="271462"/>
          </a:xfrm>
        </p:grpSpPr>
        <p:sp>
          <p:nvSpPr>
            <p:cNvPr id="48" name="ПП РФ от 25.05.2017 г. №634">
              <a:extLst>
                <a:ext uri="{FF2B5EF4-FFF2-40B4-BE49-F238E27FC236}">
                  <a16:creationId xmlns:a16="http://schemas.microsoft.com/office/drawing/2014/main" xmlns="" id="{5CA05F21-D145-485A-BA72-190425AA763F}"/>
                </a:ext>
              </a:extLst>
            </p:cNvPr>
            <p:cNvSpPr txBox="1"/>
            <p:nvPr/>
          </p:nvSpPr>
          <p:spPr>
            <a:xfrm>
              <a:off x="1096960" y="4218799"/>
              <a:ext cx="3513142" cy="13113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ППРФ 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656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Продукция машиностроения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(19 позиций)</a:t>
              </a:r>
            </a:p>
          </p:txBody>
        </p:sp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F40BA5C8-3C0E-4B2D-B1EC-DE7A2C9E8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2163" y="4148637"/>
              <a:ext cx="271462" cy="271462"/>
            </a:xfrm>
            <a:prstGeom prst="rect">
              <a:avLst/>
            </a:prstGeom>
          </p:spPr>
        </p:pic>
      </p:grpSp>
      <p:cxnSp>
        <p:nvCxnSpPr>
          <p:cNvPr id="137" name="Соединитель: уступ 136">
            <a:extLst>
              <a:ext uri="{FF2B5EF4-FFF2-40B4-BE49-F238E27FC236}">
                <a16:creationId xmlns:a16="http://schemas.microsoft.com/office/drawing/2014/main" xmlns="" id="{C112B36E-A611-493D-9584-D3489138A69D}"/>
              </a:ext>
            </a:extLst>
          </p:cNvPr>
          <p:cNvCxnSpPr>
            <a:stCxn id="5" idx="2"/>
            <a:endCxn id="100" idx="1"/>
          </p:cNvCxnSpPr>
          <p:nvPr/>
        </p:nvCxnSpPr>
        <p:spPr>
          <a:xfrm rot="16200000" flipH="1">
            <a:off x="710408" y="1558130"/>
            <a:ext cx="594520" cy="154786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: уступ 137">
            <a:extLst>
              <a:ext uri="{FF2B5EF4-FFF2-40B4-BE49-F238E27FC236}">
                <a16:creationId xmlns:a16="http://schemas.microsoft.com/office/drawing/2014/main" xmlns="" id="{CA7311F1-776E-46B2-BEC2-25501B072761}"/>
              </a:ext>
            </a:extLst>
          </p:cNvPr>
          <p:cNvCxnSpPr>
            <a:cxnSpLocks/>
            <a:stCxn id="5" idx="2"/>
            <a:endCxn id="110" idx="1"/>
          </p:cNvCxnSpPr>
          <p:nvPr/>
        </p:nvCxnSpPr>
        <p:spPr>
          <a:xfrm rot="16200000" flipH="1">
            <a:off x="439742" y="1828795"/>
            <a:ext cx="1131089" cy="150023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Соединитель: уступ 138">
            <a:extLst>
              <a:ext uri="{FF2B5EF4-FFF2-40B4-BE49-F238E27FC236}">
                <a16:creationId xmlns:a16="http://schemas.microsoft.com/office/drawing/2014/main" xmlns="" id="{FD20148F-57BD-4C62-B191-3D565F044D3E}"/>
              </a:ext>
            </a:extLst>
          </p:cNvPr>
          <p:cNvCxnSpPr>
            <a:cxnSpLocks/>
            <a:stCxn id="5" idx="2"/>
            <a:endCxn id="118" idx="1"/>
          </p:cNvCxnSpPr>
          <p:nvPr/>
        </p:nvCxnSpPr>
        <p:spPr>
          <a:xfrm rot="16200000" flipH="1">
            <a:off x="908844" y="1359694"/>
            <a:ext cx="177006" cy="134144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: уступ 139">
            <a:extLst>
              <a:ext uri="{FF2B5EF4-FFF2-40B4-BE49-F238E27FC236}">
                <a16:creationId xmlns:a16="http://schemas.microsoft.com/office/drawing/2014/main" xmlns="" id="{024928AD-3EF7-44D0-8DF8-5D304C3F0BBC}"/>
              </a:ext>
            </a:extLst>
          </p:cNvPr>
          <p:cNvCxnSpPr>
            <a:cxnSpLocks/>
            <a:stCxn id="5" idx="2"/>
            <a:endCxn id="112" idx="1"/>
          </p:cNvCxnSpPr>
          <p:nvPr/>
        </p:nvCxnSpPr>
        <p:spPr>
          <a:xfrm rot="16200000" flipH="1">
            <a:off x="223046" y="2045492"/>
            <a:ext cx="1548603" cy="134144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: уступ 146">
            <a:extLst>
              <a:ext uri="{FF2B5EF4-FFF2-40B4-BE49-F238E27FC236}">
                <a16:creationId xmlns:a16="http://schemas.microsoft.com/office/drawing/2014/main" xmlns="" id="{8371A32A-C408-4E2F-8786-F65C4D1AEE12}"/>
              </a:ext>
            </a:extLst>
          </p:cNvPr>
          <p:cNvCxnSpPr>
            <a:cxnSpLocks/>
            <a:stCxn id="7" idx="2"/>
            <a:endCxn id="106" idx="1"/>
          </p:cNvCxnSpPr>
          <p:nvPr/>
        </p:nvCxnSpPr>
        <p:spPr>
          <a:xfrm rot="16200000" flipH="1">
            <a:off x="504286" y="4836420"/>
            <a:ext cx="981359" cy="129381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: уступ 147">
            <a:extLst>
              <a:ext uri="{FF2B5EF4-FFF2-40B4-BE49-F238E27FC236}">
                <a16:creationId xmlns:a16="http://schemas.microsoft.com/office/drawing/2014/main" xmlns="" id="{DDFCE852-A755-4E39-AA58-C17192303D33}"/>
              </a:ext>
            </a:extLst>
          </p:cNvPr>
          <p:cNvCxnSpPr>
            <a:cxnSpLocks/>
            <a:stCxn id="7" idx="2"/>
            <a:endCxn id="114" idx="1"/>
          </p:cNvCxnSpPr>
          <p:nvPr/>
        </p:nvCxnSpPr>
        <p:spPr>
          <a:xfrm rot="16200000" flipH="1">
            <a:off x="-33778" y="5374485"/>
            <a:ext cx="2062254" cy="134148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Соединитель: уступ 148">
            <a:extLst>
              <a:ext uri="{FF2B5EF4-FFF2-40B4-BE49-F238E27FC236}">
                <a16:creationId xmlns:a16="http://schemas.microsoft.com/office/drawing/2014/main" xmlns="" id="{6F336AC9-B1E6-48DF-8868-502EEE0E1EF5}"/>
              </a:ext>
            </a:extLst>
          </p:cNvPr>
          <p:cNvCxnSpPr>
            <a:cxnSpLocks/>
            <a:stCxn id="7" idx="2"/>
            <a:endCxn id="102" idx="1"/>
          </p:cNvCxnSpPr>
          <p:nvPr/>
        </p:nvCxnSpPr>
        <p:spPr>
          <a:xfrm rot="16200000" flipH="1">
            <a:off x="708437" y="4632270"/>
            <a:ext cx="577821" cy="134144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Соединитель: уступ 149">
            <a:extLst>
              <a:ext uri="{FF2B5EF4-FFF2-40B4-BE49-F238E27FC236}">
                <a16:creationId xmlns:a16="http://schemas.microsoft.com/office/drawing/2014/main" xmlns="" id="{7382BD87-9F1C-486A-B196-CE3EC982DAA1}"/>
              </a:ext>
            </a:extLst>
          </p:cNvPr>
          <p:cNvCxnSpPr>
            <a:cxnSpLocks/>
            <a:stCxn id="5" idx="2"/>
            <a:endCxn id="120" idx="1"/>
          </p:cNvCxnSpPr>
          <p:nvPr/>
        </p:nvCxnSpPr>
        <p:spPr>
          <a:xfrm rot="16200000" flipH="1">
            <a:off x="-194466" y="2463004"/>
            <a:ext cx="2383631" cy="134148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Соединитель: уступ 150">
            <a:extLst>
              <a:ext uri="{FF2B5EF4-FFF2-40B4-BE49-F238E27FC236}">
                <a16:creationId xmlns:a16="http://schemas.microsoft.com/office/drawing/2014/main" xmlns="" id="{C21A8679-57BD-43F4-9EE2-FECCFA855D82}"/>
              </a:ext>
            </a:extLst>
          </p:cNvPr>
          <p:cNvCxnSpPr>
            <a:cxnSpLocks/>
            <a:stCxn id="5" idx="2"/>
            <a:endCxn id="104" idx="1"/>
          </p:cNvCxnSpPr>
          <p:nvPr/>
        </p:nvCxnSpPr>
        <p:spPr>
          <a:xfrm rot="16200000" flipH="1">
            <a:off x="14291" y="2254247"/>
            <a:ext cx="1966117" cy="134148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Соединитель: уступ 156">
            <a:extLst>
              <a:ext uri="{FF2B5EF4-FFF2-40B4-BE49-F238E27FC236}">
                <a16:creationId xmlns:a16="http://schemas.microsoft.com/office/drawing/2014/main" xmlns="" id="{A075F661-6198-421B-BC2C-C49F7AE628DA}"/>
              </a:ext>
            </a:extLst>
          </p:cNvPr>
          <p:cNvCxnSpPr>
            <a:cxnSpLocks/>
            <a:stCxn id="7" idx="2"/>
            <a:endCxn id="108" idx="1"/>
          </p:cNvCxnSpPr>
          <p:nvPr/>
        </p:nvCxnSpPr>
        <p:spPr>
          <a:xfrm rot="16200000" flipH="1">
            <a:off x="910206" y="4430501"/>
            <a:ext cx="174282" cy="134144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Соединитель: уступ 157">
            <a:extLst>
              <a:ext uri="{FF2B5EF4-FFF2-40B4-BE49-F238E27FC236}">
                <a16:creationId xmlns:a16="http://schemas.microsoft.com/office/drawing/2014/main" xmlns="" id="{F4E5D4E8-031F-4E6B-A5F5-BC6AD0BCF3C1}"/>
              </a:ext>
            </a:extLst>
          </p:cNvPr>
          <p:cNvCxnSpPr>
            <a:cxnSpLocks/>
            <a:stCxn id="7" idx="2"/>
            <a:endCxn id="116" idx="1"/>
          </p:cNvCxnSpPr>
          <p:nvPr/>
        </p:nvCxnSpPr>
        <p:spPr>
          <a:xfrm rot="16200000" flipH="1">
            <a:off x="324137" y="5016570"/>
            <a:ext cx="1341658" cy="129382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Соединитель: уступ 158">
            <a:extLst>
              <a:ext uri="{FF2B5EF4-FFF2-40B4-BE49-F238E27FC236}">
                <a16:creationId xmlns:a16="http://schemas.microsoft.com/office/drawing/2014/main" xmlns="" id="{8F2C8473-696E-48C8-BCE9-718509F2F88F}"/>
              </a:ext>
            </a:extLst>
          </p:cNvPr>
          <p:cNvCxnSpPr>
            <a:cxnSpLocks/>
            <a:stCxn id="7" idx="2"/>
            <a:endCxn id="122" idx="1"/>
          </p:cNvCxnSpPr>
          <p:nvPr/>
        </p:nvCxnSpPr>
        <p:spPr>
          <a:xfrm rot="16200000" flipH="1">
            <a:off x="146371" y="5194336"/>
            <a:ext cx="1701957" cy="134148"/>
          </a:xfrm>
          <a:prstGeom prst="bentConnector2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Соединитель: уступ 178">
            <a:extLst>
              <a:ext uri="{FF2B5EF4-FFF2-40B4-BE49-F238E27FC236}">
                <a16:creationId xmlns:a16="http://schemas.microsoft.com/office/drawing/2014/main" xmlns="" id="{4A1D0A95-C693-45D6-9ADA-23E2A2DEB9BE}"/>
              </a:ext>
            </a:extLst>
          </p:cNvPr>
          <p:cNvCxnSpPr>
            <a:cxnSpLocks/>
            <a:stCxn id="36" idx="3"/>
            <a:endCxn id="240" idx="1"/>
          </p:cNvCxnSpPr>
          <p:nvPr/>
        </p:nvCxnSpPr>
        <p:spPr>
          <a:xfrm>
            <a:off x="5237960" y="2019281"/>
            <a:ext cx="3014903" cy="404419"/>
          </a:xfrm>
          <a:prstGeom prst="bentConnector3">
            <a:avLst>
              <a:gd name="adj1" fmla="val 78981"/>
            </a:avLst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xmlns="" id="{CF54FCD0-A83C-4578-A6C2-8ED686067D25}"/>
              </a:ext>
            </a:extLst>
          </p:cNvPr>
          <p:cNvGrpSpPr/>
          <p:nvPr/>
        </p:nvGrpSpPr>
        <p:grpSpPr>
          <a:xfrm>
            <a:off x="8227467" y="4424840"/>
            <a:ext cx="4540795" cy="594650"/>
            <a:chOff x="6851894" y="4854811"/>
            <a:chExt cx="4540795" cy="594650"/>
          </a:xfrm>
        </p:grpSpPr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04D8CE59-5DCE-488A-B858-8C84A009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1894" y="4934554"/>
              <a:ext cx="304800" cy="304800"/>
            </a:xfrm>
            <a:prstGeom prst="rect">
              <a:avLst/>
            </a:prstGeom>
          </p:spPr>
        </p:pic>
        <p:sp>
          <p:nvSpPr>
            <p:cNvPr id="185" name="ПП РФ от 25.05.2017 г. №634">
              <a:extLst>
                <a:ext uri="{FF2B5EF4-FFF2-40B4-BE49-F238E27FC236}">
                  <a16:creationId xmlns:a16="http://schemas.microsoft.com/office/drawing/2014/main" xmlns="" id="{ECD38836-7C8D-4329-82A1-2F17C9B4AA92}"/>
                </a:ext>
              </a:extLst>
            </p:cNvPr>
            <p:cNvSpPr txBox="1"/>
            <p:nvPr/>
          </p:nvSpPr>
          <p:spPr>
            <a:xfrm>
              <a:off x="7156693" y="4854811"/>
              <a:ext cx="4235996" cy="59465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Единый НПА 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617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Отдельные виды промышленных товаров, происходящих из иностранных государств для обеспечения государственных и муниципальных нужд (в т.ч. в рамках нацпроектов), а также закупка услуг с использованием таких товаров</a:t>
              </a:r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xmlns="" id="{224A8DA7-107E-4619-A905-63814DE5C5FE}"/>
              </a:ext>
            </a:extLst>
          </p:cNvPr>
          <p:cNvGrpSpPr/>
          <p:nvPr/>
        </p:nvGrpSpPr>
        <p:grpSpPr>
          <a:xfrm>
            <a:off x="8252867" y="1379538"/>
            <a:ext cx="4515395" cy="271462"/>
            <a:chOff x="792163" y="3123933"/>
            <a:chExt cx="4515395" cy="271462"/>
          </a:xfrm>
        </p:grpSpPr>
        <p:sp>
          <p:nvSpPr>
            <p:cNvPr id="201" name="ПП РФ от 25.05.2017 г. №634">
              <a:extLst>
                <a:ext uri="{FF2B5EF4-FFF2-40B4-BE49-F238E27FC236}">
                  <a16:creationId xmlns:a16="http://schemas.microsoft.com/office/drawing/2014/main" xmlns="" id="{162B37A8-749A-46FE-8F71-E6C362812C7A}"/>
                </a:ext>
              </a:extLst>
            </p:cNvPr>
            <p:cNvSpPr txBox="1"/>
            <p:nvPr/>
          </p:nvSpPr>
          <p:spPr>
            <a:xfrm>
              <a:off x="1096961" y="3196570"/>
              <a:ext cx="4210597" cy="15145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ППРФ 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1236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Программное обеспечение</a:t>
              </a:r>
            </a:p>
          </p:txBody>
        </p:sp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xmlns="" id="{04ABD55D-B9BB-4BD8-84E7-29E033FD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2163" y="3123933"/>
              <a:ext cx="271462" cy="271462"/>
            </a:xfrm>
            <a:prstGeom prst="rect">
              <a:avLst/>
            </a:prstGeom>
          </p:spPr>
        </p:pic>
      </p:grpSp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xmlns="" id="{769DC57E-3672-4B85-964A-234A8ED84600}"/>
              </a:ext>
            </a:extLst>
          </p:cNvPr>
          <p:cNvGrpSpPr/>
          <p:nvPr/>
        </p:nvGrpSpPr>
        <p:grpSpPr>
          <a:xfrm>
            <a:off x="8252863" y="2252667"/>
            <a:ext cx="4515400" cy="952369"/>
            <a:chOff x="808038" y="2915358"/>
            <a:chExt cx="4515400" cy="952369"/>
          </a:xfrm>
        </p:grpSpPr>
        <p:sp>
          <p:nvSpPr>
            <p:cNvPr id="239" name="ПП РФ от 25.05.2017 г. №634">
              <a:extLst>
                <a:ext uri="{FF2B5EF4-FFF2-40B4-BE49-F238E27FC236}">
                  <a16:creationId xmlns:a16="http://schemas.microsoft.com/office/drawing/2014/main" xmlns="" id="{59DC460A-9F9B-4A60-87BD-F26D196884AD}"/>
                </a:ext>
              </a:extLst>
            </p:cNvPr>
            <p:cNvSpPr txBox="1"/>
            <p:nvPr/>
          </p:nvSpPr>
          <p:spPr>
            <a:xfrm>
              <a:off x="1096960" y="2915358"/>
              <a:ext cx="4226478" cy="95236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Единый НПА 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616</a:t>
              </a:r>
            </a:p>
            <a:p>
              <a:pPr marL="171460" indent="-171460">
                <a:buFontTx/>
                <a:buChar char="-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 отдельных видов промышленных товаров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происходящих из иностранных государств для обеспечения государственных и муниципальных нужд (в т.ч. для нужд обороны и безопасности страны)</a:t>
              </a:r>
            </a:p>
            <a:p>
              <a:pPr marL="171460" indent="-171460">
                <a:buFontTx/>
                <a:buChar char="-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 и использование оборудования в рамках контрактов на оказание услуг и работ</a:t>
              </a:r>
            </a:p>
          </p:txBody>
        </p:sp>
        <p:pic>
          <p:nvPicPr>
            <p:cNvPr id="240" name="Рисунок 239">
              <a:extLst>
                <a:ext uri="{FF2B5EF4-FFF2-40B4-BE49-F238E27FC236}">
                  <a16:creationId xmlns:a16="http://schemas.microsoft.com/office/drawing/2014/main" xmlns="" id="{F34E7920-3C36-4826-835F-E3CE7DA6B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8038" y="2950660"/>
              <a:ext cx="271462" cy="271462"/>
            </a:xfrm>
            <a:prstGeom prst="rect">
              <a:avLst/>
            </a:prstGeom>
          </p:spPr>
        </p:pic>
      </p:grpSp>
      <p:cxnSp>
        <p:nvCxnSpPr>
          <p:cNvPr id="241" name="Соединитель: уступ 240">
            <a:extLst>
              <a:ext uri="{FF2B5EF4-FFF2-40B4-BE49-F238E27FC236}">
                <a16:creationId xmlns:a16="http://schemas.microsoft.com/office/drawing/2014/main" xmlns="" id="{C01F1908-1443-4E24-A7B9-768A097CD67D}"/>
              </a:ext>
            </a:extLst>
          </p:cNvPr>
          <p:cNvCxnSpPr>
            <a:cxnSpLocks/>
            <a:stCxn id="133" idx="3"/>
            <a:endCxn id="240" idx="1"/>
          </p:cNvCxnSpPr>
          <p:nvPr/>
        </p:nvCxnSpPr>
        <p:spPr>
          <a:xfrm>
            <a:off x="6419055" y="2360269"/>
            <a:ext cx="1833808" cy="63431"/>
          </a:xfrm>
          <a:prstGeom prst="bentConnector3">
            <a:avLst>
              <a:gd name="adj1" fmla="val 65236"/>
            </a:avLst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Соединитель: уступ 243">
            <a:extLst>
              <a:ext uri="{FF2B5EF4-FFF2-40B4-BE49-F238E27FC236}">
                <a16:creationId xmlns:a16="http://schemas.microsoft.com/office/drawing/2014/main" xmlns="" id="{35357E85-2F5B-4B34-9AF0-CFCF29BD0609}"/>
              </a:ext>
            </a:extLst>
          </p:cNvPr>
          <p:cNvCxnSpPr>
            <a:cxnSpLocks/>
            <a:stCxn id="46" idx="3"/>
            <a:endCxn id="240" idx="1"/>
          </p:cNvCxnSpPr>
          <p:nvPr/>
        </p:nvCxnSpPr>
        <p:spPr>
          <a:xfrm flipV="1">
            <a:off x="6385717" y="2423700"/>
            <a:ext cx="1867146" cy="463167"/>
          </a:xfrm>
          <a:prstGeom prst="bentConnector3">
            <a:avLst>
              <a:gd name="adj1" fmla="val 66324"/>
            </a:avLst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Соединитель: уступ 246">
            <a:extLst>
              <a:ext uri="{FF2B5EF4-FFF2-40B4-BE49-F238E27FC236}">
                <a16:creationId xmlns:a16="http://schemas.microsoft.com/office/drawing/2014/main" xmlns="" id="{63306688-A268-415D-B99E-B5A6A9FB60D3}"/>
              </a:ext>
            </a:extLst>
          </p:cNvPr>
          <p:cNvCxnSpPr>
            <a:cxnSpLocks/>
            <a:stCxn id="44" idx="3"/>
            <a:endCxn id="240" idx="1"/>
          </p:cNvCxnSpPr>
          <p:nvPr/>
        </p:nvCxnSpPr>
        <p:spPr>
          <a:xfrm flipV="1">
            <a:off x="5314748" y="2423700"/>
            <a:ext cx="2938115" cy="880680"/>
          </a:xfrm>
          <a:prstGeom prst="bentConnector3">
            <a:avLst>
              <a:gd name="adj1" fmla="val 78701"/>
            </a:avLst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Соединитель: уступ 249">
            <a:extLst>
              <a:ext uri="{FF2B5EF4-FFF2-40B4-BE49-F238E27FC236}">
                <a16:creationId xmlns:a16="http://schemas.microsoft.com/office/drawing/2014/main" xmlns="" id="{24E3BE7A-A1D5-4348-B8E1-9B3A251020D7}"/>
              </a:ext>
            </a:extLst>
          </p:cNvPr>
          <p:cNvCxnSpPr>
            <a:cxnSpLocks/>
            <a:stCxn id="48" idx="3"/>
            <a:endCxn id="240" idx="1"/>
          </p:cNvCxnSpPr>
          <p:nvPr/>
        </p:nvCxnSpPr>
        <p:spPr>
          <a:xfrm flipV="1">
            <a:off x="4882362" y="2423700"/>
            <a:ext cx="3370501" cy="1298195"/>
          </a:xfrm>
          <a:prstGeom prst="bentConnector3">
            <a:avLst>
              <a:gd name="adj1" fmla="val 81203"/>
            </a:avLst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Соединитель: уступ 252">
            <a:extLst>
              <a:ext uri="{FF2B5EF4-FFF2-40B4-BE49-F238E27FC236}">
                <a16:creationId xmlns:a16="http://schemas.microsoft.com/office/drawing/2014/main" xmlns="" id="{4B723656-0CE7-440A-9394-6E281F3D0EA1}"/>
              </a:ext>
            </a:extLst>
          </p:cNvPr>
          <p:cNvCxnSpPr>
            <a:cxnSpLocks/>
            <a:stCxn id="75" idx="3"/>
            <a:endCxn id="240" idx="1"/>
          </p:cNvCxnSpPr>
          <p:nvPr/>
        </p:nvCxnSpPr>
        <p:spPr>
          <a:xfrm flipV="1">
            <a:off x="6188869" y="2423700"/>
            <a:ext cx="2063994" cy="2161015"/>
          </a:xfrm>
          <a:prstGeom prst="bentConnector3">
            <a:avLst>
              <a:gd name="adj1" fmla="val 69536"/>
            </a:avLst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Соединитель: уступ 255">
            <a:extLst>
              <a:ext uri="{FF2B5EF4-FFF2-40B4-BE49-F238E27FC236}">
                <a16:creationId xmlns:a16="http://schemas.microsoft.com/office/drawing/2014/main" xmlns="" id="{FED18039-6E87-49A9-AF18-E8C6797F2727}"/>
              </a:ext>
            </a:extLst>
          </p:cNvPr>
          <p:cNvCxnSpPr>
            <a:cxnSpLocks/>
            <a:stCxn id="50" idx="3"/>
            <a:endCxn id="184" idx="1"/>
          </p:cNvCxnSpPr>
          <p:nvPr/>
        </p:nvCxnSpPr>
        <p:spPr>
          <a:xfrm flipV="1">
            <a:off x="4991895" y="4656983"/>
            <a:ext cx="3235572" cy="331271"/>
          </a:xfrm>
          <a:prstGeom prst="bentConnector3">
            <a:avLst>
              <a:gd name="adj1" fmla="val 72079"/>
            </a:avLst>
          </a:prstGeom>
          <a:ln>
            <a:solidFill>
              <a:srgbClr val="B2B2B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68576097-28DC-45DF-9468-F4823B532FC4}"/>
              </a:ext>
            </a:extLst>
          </p:cNvPr>
          <p:cNvGrpSpPr/>
          <p:nvPr/>
        </p:nvGrpSpPr>
        <p:grpSpPr>
          <a:xfrm>
            <a:off x="1064423" y="6336955"/>
            <a:ext cx="10458446" cy="271462"/>
            <a:chOff x="1064423" y="7058025"/>
            <a:chExt cx="10458446" cy="271462"/>
          </a:xfrm>
        </p:grpSpPr>
        <p:grpSp>
          <p:nvGrpSpPr>
            <p:cNvPr id="296" name="Группа 295">
              <a:extLst>
                <a:ext uri="{FF2B5EF4-FFF2-40B4-BE49-F238E27FC236}">
                  <a16:creationId xmlns:a16="http://schemas.microsoft.com/office/drawing/2014/main" xmlns="" id="{D5556C65-0976-441D-AFE5-C3BF0F3F3835}"/>
                </a:ext>
              </a:extLst>
            </p:cNvPr>
            <p:cNvGrpSpPr/>
            <p:nvPr/>
          </p:nvGrpSpPr>
          <p:grpSpPr>
            <a:xfrm>
              <a:off x="1064423" y="7058025"/>
              <a:ext cx="3049585" cy="271462"/>
              <a:chOff x="792163" y="6527800"/>
              <a:chExt cx="3049585" cy="271462"/>
            </a:xfrm>
          </p:grpSpPr>
          <p:sp>
            <p:nvSpPr>
              <p:cNvPr id="78" name="ПП РФ от 25.05.2017 г. №634">
                <a:extLst>
                  <a:ext uri="{FF2B5EF4-FFF2-40B4-BE49-F238E27FC236}">
                    <a16:creationId xmlns:a16="http://schemas.microsoft.com/office/drawing/2014/main" xmlns="" id="{C9F28DB0-6657-4DE4-8829-FCC9BA3DF39D}"/>
                  </a:ext>
                </a:extLst>
              </p:cNvPr>
              <p:cNvSpPr txBox="1"/>
              <p:nvPr/>
            </p:nvSpPr>
            <p:spPr>
              <a:xfrm>
                <a:off x="1096961" y="6605519"/>
                <a:ext cx="2744787" cy="116025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ППРФ № </a:t>
                </a:r>
                <a:r>
                  <a:rPr lang="ru-RU" dirty="0">
                    <a:solidFill>
                      <a:srgbClr val="9C33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832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Пищевые продукты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4" name="Рисунок 113">
                <a:extLst>
                  <a:ext uri="{FF2B5EF4-FFF2-40B4-BE49-F238E27FC236}">
                    <a16:creationId xmlns:a16="http://schemas.microsoft.com/office/drawing/2014/main" xmlns="" id="{67A7E52A-C906-4FB0-9061-7D353E075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2163" y="6527800"/>
                <a:ext cx="271462" cy="271462"/>
              </a:xfrm>
              <a:prstGeom prst="rect">
                <a:avLst/>
              </a:prstGeom>
            </p:spPr>
          </p:pic>
        </p:grpSp>
        <p:sp>
          <p:nvSpPr>
            <p:cNvPr id="298" name="ПП РФ от 25.05.2017 г. №634">
              <a:extLst>
                <a:ext uri="{FF2B5EF4-FFF2-40B4-BE49-F238E27FC236}">
                  <a16:creationId xmlns:a16="http://schemas.microsoft.com/office/drawing/2014/main" xmlns="" id="{72FF9E26-7FF5-4566-8B55-699DA88FACB8}"/>
                </a:ext>
              </a:extLst>
            </p:cNvPr>
            <p:cNvSpPr txBox="1"/>
            <p:nvPr/>
          </p:nvSpPr>
          <p:spPr>
            <a:xfrm>
              <a:off x="8557661" y="7130487"/>
              <a:ext cx="2965208" cy="12653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ППРФ 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832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Пищевые продукты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9" name="Рисунок 298">
              <a:extLst>
                <a:ext uri="{FF2B5EF4-FFF2-40B4-BE49-F238E27FC236}">
                  <a16:creationId xmlns:a16="http://schemas.microsoft.com/office/drawing/2014/main" xmlns="" id="{AB8A05ED-9F3B-4CBD-B2D7-7F7F25BB8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52863" y="7058025"/>
              <a:ext cx="271462" cy="271462"/>
            </a:xfrm>
            <a:prstGeom prst="rect">
              <a:avLst/>
            </a:prstGeom>
          </p:spPr>
        </p:pic>
      </p:grpSp>
      <p:cxnSp>
        <p:nvCxnSpPr>
          <p:cNvPr id="303" name="Соединитель: уступ 302">
            <a:extLst>
              <a:ext uri="{FF2B5EF4-FFF2-40B4-BE49-F238E27FC236}">
                <a16:creationId xmlns:a16="http://schemas.microsoft.com/office/drawing/2014/main" xmlns="" id="{0B0489EA-80F4-49E3-88A6-4D8E4C61FD46}"/>
              </a:ext>
            </a:extLst>
          </p:cNvPr>
          <p:cNvCxnSpPr>
            <a:cxnSpLocks/>
            <a:stCxn id="307" idx="3"/>
            <a:endCxn id="184" idx="1"/>
          </p:cNvCxnSpPr>
          <p:nvPr/>
        </p:nvCxnSpPr>
        <p:spPr>
          <a:xfrm>
            <a:off x="6419055" y="2417069"/>
            <a:ext cx="1808412" cy="2239914"/>
          </a:xfrm>
          <a:prstGeom prst="bentConnector3">
            <a:avLst>
              <a:gd name="adj1" fmla="val 50000"/>
            </a:avLst>
          </a:prstGeom>
          <a:ln>
            <a:solidFill>
              <a:srgbClr val="B2B2B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2494CDF7-A709-44EC-AB7C-96895A0B337E}"/>
              </a:ext>
            </a:extLst>
          </p:cNvPr>
          <p:cNvGrpSpPr/>
          <p:nvPr/>
        </p:nvGrpSpPr>
        <p:grpSpPr>
          <a:xfrm>
            <a:off x="1064419" y="2751135"/>
            <a:ext cx="5337176" cy="271462"/>
            <a:chOff x="1064419" y="2519363"/>
            <a:chExt cx="5337176" cy="271462"/>
          </a:xfrm>
        </p:grpSpPr>
        <p:sp>
          <p:nvSpPr>
            <p:cNvPr id="46" name="ПП РФ от 25.05.2017 г. №634">
              <a:extLst>
                <a:ext uri="{FF2B5EF4-FFF2-40B4-BE49-F238E27FC236}">
                  <a16:creationId xmlns:a16="http://schemas.microsoft.com/office/drawing/2014/main" xmlns="" id="{36BBDB49-B182-4030-9C23-1E22240E63AD}"/>
                </a:ext>
              </a:extLst>
            </p:cNvPr>
            <p:cNvSpPr txBox="1"/>
            <p:nvPr/>
          </p:nvSpPr>
          <p:spPr>
            <a:xfrm>
              <a:off x="1369217" y="2588872"/>
              <a:ext cx="5016500" cy="13244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ППРФ 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1072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Продукция мебельной и деревообрабатывающей промышленности 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115 позиций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BA4EED12-AA7A-4116-A65B-605A386C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4419" y="2519363"/>
              <a:ext cx="271462" cy="271462"/>
            </a:xfrm>
            <a:prstGeom prst="rect">
              <a:avLst/>
            </a:prstGeom>
          </p:spPr>
        </p:pic>
        <p:sp>
          <p:nvSpPr>
            <p:cNvPr id="310" name="Прямоугольник 309">
              <a:extLst>
                <a:ext uri="{FF2B5EF4-FFF2-40B4-BE49-F238E27FC236}">
                  <a16:creationId xmlns:a16="http://schemas.microsoft.com/office/drawing/2014/main" xmlns="" id="{7B0BBA52-4D4F-4D4A-9933-7453F83E9A2F}"/>
                </a:ext>
              </a:extLst>
            </p:cNvPr>
            <p:cNvSpPr/>
            <p:nvPr/>
          </p:nvSpPr>
          <p:spPr>
            <a:xfrm>
              <a:off x="6304760" y="2658454"/>
              <a:ext cx="96835" cy="906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 cap="flat" cmpd="sng" algn="ctr">
                  <a:solidFill>
                    <a:srgbClr val="E2E2E2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1" name="Прямоугольник 310">
            <a:extLst>
              <a:ext uri="{FF2B5EF4-FFF2-40B4-BE49-F238E27FC236}">
                <a16:creationId xmlns:a16="http://schemas.microsoft.com/office/drawing/2014/main" xmlns="" id="{0AA2C967-A751-4981-9B1D-288ECFFA3C24}"/>
              </a:ext>
            </a:extLst>
          </p:cNvPr>
          <p:cNvSpPr/>
          <p:nvPr/>
        </p:nvSpPr>
        <p:spPr>
          <a:xfrm>
            <a:off x="4514064" y="3116826"/>
            <a:ext cx="96835" cy="906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E2E2E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5CA03405-D4B5-48FE-A871-037900A6388C}"/>
              </a:ext>
            </a:extLst>
          </p:cNvPr>
          <p:cNvGrpSpPr/>
          <p:nvPr/>
        </p:nvGrpSpPr>
        <p:grpSpPr>
          <a:xfrm>
            <a:off x="1064423" y="3168649"/>
            <a:ext cx="4250325" cy="271462"/>
            <a:chOff x="1064423" y="2943225"/>
            <a:chExt cx="4250325" cy="271462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216B4E86-B354-4AB5-8102-BBDF7047D45D}"/>
                </a:ext>
              </a:extLst>
            </p:cNvPr>
            <p:cNvGrpSpPr/>
            <p:nvPr/>
          </p:nvGrpSpPr>
          <p:grpSpPr>
            <a:xfrm>
              <a:off x="1064423" y="2943225"/>
              <a:ext cx="4250325" cy="271462"/>
              <a:chOff x="792163" y="3807069"/>
              <a:chExt cx="4250325" cy="271462"/>
            </a:xfrm>
          </p:grpSpPr>
          <p:sp>
            <p:nvSpPr>
              <p:cNvPr id="44" name="ПП РФ от 25.05.2017 г. №634">
                <a:extLst>
                  <a:ext uri="{FF2B5EF4-FFF2-40B4-BE49-F238E27FC236}">
                    <a16:creationId xmlns:a16="http://schemas.microsoft.com/office/drawing/2014/main" xmlns="" id="{691C00C3-F1A9-4B80-9336-017221584D15}"/>
                  </a:ext>
                </a:extLst>
              </p:cNvPr>
              <p:cNvSpPr txBox="1"/>
              <p:nvPr/>
            </p:nvSpPr>
            <p:spPr>
              <a:xfrm>
                <a:off x="1096959" y="3892141"/>
                <a:ext cx="3945529" cy="10131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ППРФ № </a:t>
                </a:r>
                <a:r>
                  <a:rPr lang="ru-RU" dirty="0">
                    <a:solidFill>
                      <a:srgbClr val="9C33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791</a:t>
                </a:r>
                <a:r>
                  <a:rPr lang="ru-RU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Продукция легкой промышленности (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позиции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pic>
            <p:nvPicPr>
              <p:cNvPr id="104" name="Рисунок 103">
                <a:extLst>
                  <a:ext uri="{FF2B5EF4-FFF2-40B4-BE49-F238E27FC236}">
                    <a16:creationId xmlns:a16="http://schemas.microsoft.com/office/drawing/2014/main" xmlns="" id="{4E219250-4A4B-4ECA-87C2-2EE18CDC7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2163" y="3807069"/>
                <a:ext cx="271462" cy="271462"/>
              </a:xfrm>
              <a:prstGeom prst="rect">
                <a:avLst/>
              </a:prstGeom>
            </p:spPr>
          </p:pic>
        </p:grpSp>
        <p:sp>
          <p:nvSpPr>
            <p:cNvPr id="312" name="Прямоугольник 311">
              <a:extLst>
                <a:ext uri="{FF2B5EF4-FFF2-40B4-BE49-F238E27FC236}">
                  <a16:creationId xmlns:a16="http://schemas.microsoft.com/office/drawing/2014/main" xmlns="" id="{EF8B0355-A9AE-4794-99E8-D057B7EDF8DB}"/>
                </a:ext>
              </a:extLst>
            </p:cNvPr>
            <p:cNvSpPr/>
            <p:nvPr/>
          </p:nvSpPr>
          <p:spPr>
            <a:xfrm>
              <a:off x="5217913" y="3092024"/>
              <a:ext cx="96835" cy="906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 cap="flat" cmpd="sng" algn="ctr">
                  <a:solidFill>
                    <a:srgbClr val="E2E2E2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3" name="Соединитель: уступ 312">
            <a:extLst>
              <a:ext uri="{FF2B5EF4-FFF2-40B4-BE49-F238E27FC236}">
                <a16:creationId xmlns:a16="http://schemas.microsoft.com/office/drawing/2014/main" xmlns="" id="{C5EEC6CE-E102-4696-9AC5-A55DE6472E05}"/>
              </a:ext>
            </a:extLst>
          </p:cNvPr>
          <p:cNvCxnSpPr>
            <a:cxnSpLocks/>
            <a:stCxn id="310" idx="3"/>
            <a:endCxn id="184" idx="1"/>
          </p:cNvCxnSpPr>
          <p:nvPr/>
        </p:nvCxnSpPr>
        <p:spPr>
          <a:xfrm>
            <a:off x="6401595" y="2935570"/>
            <a:ext cx="1825872" cy="1721413"/>
          </a:xfrm>
          <a:prstGeom prst="bentConnector3">
            <a:avLst>
              <a:gd name="adj1" fmla="val 50835"/>
            </a:avLst>
          </a:prstGeom>
          <a:ln>
            <a:solidFill>
              <a:srgbClr val="B2B2B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Соединитель: уступ 316">
            <a:extLst>
              <a:ext uri="{FF2B5EF4-FFF2-40B4-BE49-F238E27FC236}">
                <a16:creationId xmlns:a16="http://schemas.microsoft.com/office/drawing/2014/main" xmlns="" id="{326EA80B-F6B4-48C6-9BA3-3EB39255632A}"/>
              </a:ext>
            </a:extLst>
          </p:cNvPr>
          <p:cNvCxnSpPr>
            <a:cxnSpLocks/>
            <a:stCxn id="312" idx="3"/>
            <a:endCxn id="184" idx="1"/>
          </p:cNvCxnSpPr>
          <p:nvPr/>
        </p:nvCxnSpPr>
        <p:spPr>
          <a:xfrm>
            <a:off x="5314748" y="3362792"/>
            <a:ext cx="2912719" cy="1294191"/>
          </a:xfrm>
          <a:prstGeom prst="bentConnector3">
            <a:avLst>
              <a:gd name="adj1" fmla="val 69010"/>
            </a:avLst>
          </a:prstGeom>
          <a:ln>
            <a:solidFill>
              <a:srgbClr val="B2B2B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Соединитель: уступ 320">
            <a:extLst>
              <a:ext uri="{FF2B5EF4-FFF2-40B4-BE49-F238E27FC236}">
                <a16:creationId xmlns:a16="http://schemas.microsoft.com/office/drawing/2014/main" xmlns="" id="{944677B8-87AB-460B-A2A3-305FFE0269EA}"/>
              </a:ext>
            </a:extLst>
          </p:cNvPr>
          <p:cNvCxnSpPr>
            <a:cxnSpLocks/>
            <a:endCxn id="184" idx="1"/>
          </p:cNvCxnSpPr>
          <p:nvPr/>
        </p:nvCxnSpPr>
        <p:spPr>
          <a:xfrm>
            <a:off x="4871720" y="3794760"/>
            <a:ext cx="3355747" cy="862223"/>
          </a:xfrm>
          <a:prstGeom prst="bentConnector3">
            <a:avLst>
              <a:gd name="adj1" fmla="val 73162"/>
            </a:avLst>
          </a:prstGeom>
          <a:ln>
            <a:solidFill>
              <a:srgbClr val="B2B2B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4D057DB-4F8C-46AA-8BE1-03F40C73283B}"/>
              </a:ext>
            </a:extLst>
          </p:cNvPr>
          <p:cNvGrpSpPr/>
          <p:nvPr/>
        </p:nvGrpSpPr>
        <p:grpSpPr>
          <a:xfrm>
            <a:off x="1059656" y="5256060"/>
            <a:ext cx="10471156" cy="271462"/>
            <a:chOff x="1059656" y="5849457"/>
            <a:chExt cx="10471156" cy="271462"/>
          </a:xfrm>
        </p:grpSpPr>
        <p:grpSp>
          <p:nvGrpSpPr>
            <p:cNvPr id="293" name="Группа 292">
              <a:extLst>
                <a:ext uri="{FF2B5EF4-FFF2-40B4-BE49-F238E27FC236}">
                  <a16:creationId xmlns:a16="http://schemas.microsoft.com/office/drawing/2014/main" xmlns="" id="{34EB7EB5-5A07-4A1C-8E93-2A80AB972388}"/>
                </a:ext>
              </a:extLst>
            </p:cNvPr>
            <p:cNvGrpSpPr/>
            <p:nvPr/>
          </p:nvGrpSpPr>
          <p:grpSpPr>
            <a:xfrm>
              <a:off x="1059656" y="5849457"/>
              <a:ext cx="2974977" cy="271462"/>
              <a:chOff x="787400" y="5511800"/>
              <a:chExt cx="2974977" cy="271462"/>
            </a:xfrm>
          </p:grpSpPr>
          <p:pic>
            <p:nvPicPr>
              <p:cNvPr id="106" name="Рисунок 105">
                <a:extLst>
                  <a:ext uri="{FF2B5EF4-FFF2-40B4-BE49-F238E27FC236}">
                    <a16:creationId xmlns:a16="http://schemas.microsoft.com/office/drawing/2014/main" xmlns="" id="{5CD56603-39FF-4CFA-BDD0-6F860AD8A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7400" y="5511800"/>
                <a:ext cx="271462" cy="271462"/>
              </a:xfrm>
              <a:prstGeom prst="rect">
                <a:avLst/>
              </a:prstGeom>
            </p:spPr>
          </p:pic>
          <p:sp>
            <p:nvSpPr>
              <p:cNvPr id="81" name="ПП РФ от 25.05.2017 г. №634">
                <a:extLst>
                  <a:ext uri="{FF2B5EF4-FFF2-40B4-BE49-F238E27FC236}">
                    <a16:creationId xmlns:a16="http://schemas.microsoft.com/office/drawing/2014/main" xmlns="" id="{10BF8CD5-F8A8-4C9D-89CC-855597D895E0}"/>
                  </a:ext>
                </a:extLst>
              </p:cNvPr>
              <p:cNvSpPr txBox="1"/>
              <p:nvPr/>
            </p:nvSpPr>
            <p:spPr>
              <a:xfrm>
                <a:off x="1096961" y="5581355"/>
                <a:ext cx="2665416" cy="132352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ППРФ № </a:t>
                </a:r>
                <a:r>
                  <a:rPr lang="ru-RU" dirty="0">
                    <a:solidFill>
                      <a:srgbClr val="9C33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1289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Лекарственные препараты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5" name="Группа 224">
              <a:extLst>
                <a:ext uri="{FF2B5EF4-FFF2-40B4-BE49-F238E27FC236}">
                  <a16:creationId xmlns:a16="http://schemas.microsoft.com/office/drawing/2014/main" xmlns="" id="{0643EB83-B46F-4296-956C-54334AF06AFF}"/>
                </a:ext>
              </a:extLst>
            </p:cNvPr>
            <p:cNvGrpSpPr/>
            <p:nvPr/>
          </p:nvGrpSpPr>
          <p:grpSpPr>
            <a:xfrm>
              <a:off x="8260805" y="5849457"/>
              <a:ext cx="3270007" cy="271462"/>
              <a:chOff x="6885232" y="5511800"/>
              <a:chExt cx="3270007" cy="271462"/>
            </a:xfrm>
          </p:grpSpPr>
          <p:pic>
            <p:nvPicPr>
              <p:cNvPr id="144" name="Рисунок 143">
                <a:extLst>
                  <a:ext uri="{FF2B5EF4-FFF2-40B4-BE49-F238E27FC236}">
                    <a16:creationId xmlns:a16="http://schemas.microsoft.com/office/drawing/2014/main" xmlns="" id="{1EA8C1E5-9F87-42CD-89A4-1CA87BFAA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885232" y="5511800"/>
                <a:ext cx="271462" cy="271462"/>
              </a:xfrm>
              <a:prstGeom prst="rect">
                <a:avLst/>
              </a:prstGeom>
            </p:spPr>
          </p:pic>
          <p:sp>
            <p:nvSpPr>
              <p:cNvPr id="145" name="ПП РФ от 25.05.2017 г. №634">
                <a:extLst>
                  <a:ext uri="{FF2B5EF4-FFF2-40B4-BE49-F238E27FC236}">
                    <a16:creationId xmlns:a16="http://schemas.microsoft.com/office/drawing/2014/main" xmlns="" id="{2C08501A-FEC1-4814-A68B-2E9D8734B41C}"/>
                  </a:ext>
                </a:extLst>
              </p:cNvPr>
              <p:cNvSpPr txBox="1"/>
              <p:nvPr/>
            </p:nvSpPr>
            <p:spPr>
              <a:xfrm>
                <a:off x="7158039" y="5581355"/>
                <a:ext cx="2997200" cy="132352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ППРФ № </a:t>
                </a:r>
                <a:r>
                  <a:rPr lang="ru-RU" dirty="0">
                    <a:solidFill>
                      <a:srgbClr val="9C33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1289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Лекарственные препараты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A81A1CA3-E21C-4F6D-B199-CD6BBAD8093B}"/>
              </a:ext>
            </a:extLst>
          </p:cNvPr>
          <p:cNvGrpSpPr/>
          <p:nvPr/>
        </p:nvGrpSpPr>
        <p:grpSpPr>
          <a:xfrm>
            <a:off x="1059657" y="5616359"/>
            <a:ext cx="10471155" cy="271462"/>
            <a:chOff x="1059657" y="6203710"/>
            <a:chExt cx="10471155" cy="271462"/>
          </a:xfrm>
        </p:grpSpPr>
        <p:grpSp>
          <p:nvGrpSpPr>
            <p:cNvPr id="294" name="Группа 293">
              <a:extLst>
                <a:ext uri="{FF2B5EF4-FFF2-40B4-BE49-F238E27FC236}">
                  <a16:creationId xmlns:a16="http://schemas.microsoft.com/office/drawing/2014/main" xmlns="" id="{B286A5BE-D1F7-43BA-B807-38DB1ED82A73}"/>
                </a:ext>
              </a:extLst>
            </p:cNvPr>
            <p:cNvGrpSpPr/>
            <p:nvPr/>
          </p:nvGrpSpPr>
          <p:grpSpPr>
            <a:xfrm>
              <a:off x="1059657" y="6203710"/>
              <a:ext cx="3551242" cy="271462"/>
              <a:chOff x="787400" y="5854700"/>
              <a:chExt cx="3551242" cy="271462"/>
            </a:xfrm>
          </p:grpSpPr>
          <p:pic>
            <p:nvPicPr>
              <p:cNvPr id="116" name="Рисунок 115">
                <a:extLst>
                  <a:ext uri="{FF2B5EF4-FFF2-40B4-BE49-F238E27FC236}">
                    <a16:creationId xmlns:a16="http://schemas.microsoft.com/office/drawing/2014/main" xmlns="" id="{80C64A45-3B2F-48AA-827E-0A62854F3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7400" y="5854700"/>
                <a:ext cx="271462" cy="271462"/>
              </a:xfrm>
              <a:prstGeom prst="rect">
                <a:avLst/>
              </a:prstGeom>
            </p:spPr>
          </p:pic>
          <p:sp>
            <p:nvSpPr>
              <p:cNvPr id="69" name="ПП РФ от 25.05.2017 г. №634">
                <a:extLst>
                  <a:ext uri="{FF2B5EF4-FFF2-40B4-BE49-F238E27FC236}">
                    <a16:creationId xmlns:a16="http://schemas.microsoft.com/office/drawing/2014/main" xmlns="" id="{D96DE4B5-C9AF-4B9C-8F6B-DCC3F68830CE}"/>
                  </a:ext>
                </a:extLst>
              </p:cNvPr>
              <p:cNvSpPr txBox="1"/>
              <p:nvPr/>
            </p:nvSpPr>
            <p:spPr>
              <a:xfrm>
                <a:off x="1096961" y="5928330"/>
                <a:ext cx="3241681" cy="124202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ППРФ № </a:t>
                </a:r>
                <a:r>
                  <a:rPr lang="ru-RU" dirty="0">
                    <a:solidFill>
                      <a:srgbClr val="9C33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102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Медицинские изделия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(169 позиций)</a:t>
                </a:r>
              </a:p>
            </p:txBody>
          </p:sp>
        </p:grpSp>
        <p:grpSp>
          <p:nvGrpSpPr>
            <p:cNvPr id="224" name="Группа 223">
              <a:extLst>
                <a:ext uri="{FF2B5EF4-FFF2-40B4-BE49-F238E27FC236}">
                  <a16:creationId xmlns:a16="http://schemas.microsoft.com/office/drawing/2014/main" xmlns="" id="{26B71761-9A3A-4687-AC09-02B05E1AA4B6}"/>
                </a:ext>
              </a:extLst>
            </p:cNvPr>
            <p:cNvGrpSpPr/>
            <p:nvPr/>
          </p:nvGrpSpPr>
          <p:grpSpPr>
            <a:xfrm>
              <a:off x="8260805" y="6203710"/>
              <a:ext cx="3270007" cy="271462"/>
              <a:chOff x="6885232" y="5854700"/>
              <a:chExt cx="3270007" cy="271462"/>
            </a:xfrm>
          </p:grpSpPr>
          <p:pic>
            <p:nvPicPr>
              <p:cNvPr id="152" name="Рисунок 151">
                <a:extLst>
                  <a:ext uri="{FF2B5EF4-FFF2-40B4-BE49-F238E27FC236}">
                    <a16:creationId xmlns:a16="http://schemas.microsoft.com/office/drawing/2014/main" xmlns="" id="{68647CFC-16C5-4688-A2BE-E9682B5FD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885232" y="5854700"/>
                <a:ext cx="271462" cy="271462"/>
              </a:xfrm>
              <a:prstGeom prst="rect">
                <a:avLst/>
              </a:prstGeom>
            </p:spPr>
          </p:pic>
          <p:sp>
            <p:nvSpPr>
              <p:cNvPr id="153" name="ПП РФ от 25.05.2017 г. №634">
                <a:extLst>
                  <a:ext uri="{FF2B5EF4-FFF2-40B4-BE49-F238E27FC236}">
                    <a16:creationId xmlns:a16="http://schemas.microsoft.com/office/drawing/2014/main" xmlns="" id="{893C083F-5412-442D-9480-3E9E41580378}"/>
                  </a:ext>
                </a:extLst>
              </p:cNvPr>
              <p:cNvSpPr txBox="1"/>
              <p:nvPr/>
            </p:nvSpPr>
            <p:spPr>
              <a:xfrm>
                <a:off x="7158039" y="5928330"/>
                <a:ext cx="2997200" cy="124202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ППРФ № </a:t>
                </a:r>
                <a:r>
                  <a:rPr lang="ru-RU" dirty="0">
                    <a:solidFill>
                      <a:srgbClr val="9C33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102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Медицинские изделия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42D8949-B7EE-4D2F-8C15-450DD5821FD7}"/>
              </a:ext>
            </a:extLst>
          </p:cNvPr>
          <p:cNvGrpSpPr/>
          <p:nvPr/>
        </p:nvGrpSpPr>
        <p:grpSpPr>
          <a:xfrm>
            <a:off x="1064423" y="5976658"/>
            <a:ext cx="10466389" cy="271462"/>
            <a:chOff x="1064423" y="6557963"/>
            <a:chExt cx="10466389" cy="271462"/>
          </a:xfrm>
        </p:grpSpPr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xmlns="" id="{92DF6D98-004F-466B-AE3A-D235026D8B4E}"/>
                </a:ext>
              </a:extLst>
            </p:cNvPr>
            <p:cNvGrpSpPr/>
            <p:nvPr/>
          </p:nvGrpSpPr>
          <p:grpSpPr>
            <a:xfrm>
              <a:off x="1064423" y="6557963"/>
              <a:ext cx="3295646" cy="271462"/>
              <a:chOff x="792163" y="6197600"/>
              <a:chExt cx="3295646" cy="271462"/>
            </a:xfrm>
          </p:grpSpPr>
          <p:sp>
            <p:nvSpPr>
              <p:cNvPr id="52" name="ПП РФ от 25.05.2017 г. №634">
                <a:extLst>
                  <a:ext uri="{FF2B5EF4-FFF2-40B4-BE49-F238E27FC236}">
                    <a16:creationId xmlns:a16="http://schemas.microsoft.com/office/drawing/2014/main" xmlns="" id="{6CA29C8B-BBEB-49AF-B426-DAE50D503306}"/>
                  </a:ext>
                </a:extLst>
              </p:cNvPr>
              <p:cNvSpPr txBox="1"/>
              <p:nvPr/>
            </p:nvSpPr>
            <p:spPr>
              <a:xfrm>
                <a:off x="1096961" y="6275319"/>
                <a:ext cx="2990848" cy="116025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ППРФ № </a:t>
                </a:r>
                <a:r>
                  <a:rPr lang="ru-RU" dirty="0">
                    <a:solidFill>
                      <a:srgbClr val="9C33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1469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Стенты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коронарных артерий</a:t>
                </a:r>
              </a:p>
            </p:txBody>
          </p:sp>
          <p:pic>
            <p:nvPicPr>
              <p:cNvPr id="122" name="Рисунок 121">
                <a:extLst>
                  <a:ext uri="{FF2B5EF4-FFF2-40B4-BE49-F238E27FC236}">
                    <a16:creationId xmlns:a16="http://schemas.microsoft.com/office/drawing/2014/main" xmlns="" id="{F65DC5E9-0C9A-4A6C-8C50-36B9F943D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2163" y="6197600"/>
                <a:ext cx="271462" cy="271462"/>
              </a:xfrm>
              <a:prstGeom prst="rect">
                <a:avLst/>
              </a:prstGeom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ECF989B4-0530-4674-87A8-83C9652DB807}"/>
                </a:ext>
              </a:extLst>
            </p:cNvPr>
            <p:cNvGrpSpPr/>
            <p:nvPr/>
          </p:nvGrpSpPr>
          <p:grpSpPr>
            <a:xfrm>
              <a:off x="8260805" y="6557963"/>
              <a:ext cx="3270007" cy="271462"/>
              <a:chOff x="6885232" y="6197600"/>
              <a:chExt cx="3270007" cy="271462"/>
            </a:xfrm>
          </p:grpSpPr>
          <p:sp>
            <p:nvSpPr>
              <p:cNvPr id="155" name="ПП РФ от 25.05.2017 г. №634">
                <a:extLst>
                  <a:ext uri="{FF2B5EF4-FFF2-40B4-BE49-F238E27FC236}">
                    <a16:creationId xmlns:a16="http://schemas.microsoft.com/office/drawing/2014/main" xmlns="" id="{C0E8ADC6-8103-43FE-9ECC-56FA22BACF12}"/>
                  </a:ext>
                </a:extLst>
              </p:cNvPr>
              <p:cNvSpPr txBox="1"/>
              <p:nvPr/>
            </p:nvSpPr>
            <p:spPr>
              <a:xfrm>
                <a:off x="7158039" y="6275319"/>
                <a:ext cx="2997200" cy="116025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ППРФ № </a:t>
                </a:r>
                <a:r>
                  <a:rPr lang="ru-RU" dirty="0">
                    <a:solidFill>
                      <a:srgbClr val="9C33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1469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Стенты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коронарных артерий</a:t>
                </a:r>
              </a:p>
            </p:txBody>
          </p:sp>
          <p:pic>
            <p:nvPicPr>
              <p:cNvPr id="156" name="Рисунок 155">
                <a:extLst>
                  <a:ext uri="{FF2B5EF4-FFF2-40B4-BE49-F238E27FC236}">
                    <a16:creationId xmlns:a16="http://schemas.microsoft.com/office/drawing/2014/main" xmlns="" id="{0D5B2244-FD27-4120-9A8E-670D4BF65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885232" y="6197600"/>
                <a:ext cx="271462" cy="271462"/>
              </a:xfrm>
              <a:prstGeom prst="rect">
                <a:avLst/>
              </a:prstGeom>
            </p:spPr>
          </p:pic>
        </p:grpSp>
      </p:grpSp>
      <p:cxnSp>
        <p:nvCxnSpPr>
          <p:cNvPr id="228" name="Прямая соединительная линия 227">
            <a:extLst>
              <a:ext uri="{FF2B5EF4-FFF2-40B4-BE49-F238E27FC236}">
                <a16:creationId xmlns:a16="http://schemas.microsoft.com/office/drawing/2014/main" xmlns="" id="{B931E594-8E78-46EB-B6FA-4BB32C35714E}"/>
              </a:ext>
            </a:extLst>
          </p:cNvPr>
          <p:cNvCxnSpPr>
            <a:cxnSpLocks/>
            <a:stCxn id="42" idx="3"/>
            <a:endCxn id="202" idx="1"/>
          </p:cNvCxnSpPr>
          <p:nvPr/>
        </p:nvCxnSpPr>
        <p:spPr>
          <a:xfrm>
            <a:off x="3561560" y="1515269"/>
            <a:ext cx="4691307" cy="0"/>
          </a:xfrm>
          <a:prstGeom prst="line">
            <a:avLst/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xmlns="" id="{F4A1E342-A6A3-44E4-B1BE-D46EF4B44338}"/>
              </a:ext>
            </a:extLst>
          </p:cNvPr>
          <p:cNvCxnSpPr>
            <a:cxnSpLocks/>
            <a:stCxn id="81" idx="3"/>
            <a:endCxn id="144" idx="1"/>
          </p:cNvCxnSpPr>
          <p:nvPr/>
        </p:nvCxnSpPr>
        <p:spPr>
          <a:xfrm>
            <a:off x="4034633" y="5391791"/>
            <a:ext cx="4226172" cy="0"/>
          </a:xfrm>
          <a:prstGeom prst="line">
            <a:avLst/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xmlns="" id="{9E00336E-3171-41EE-9EFA-B05B4C2D11BD}"/>
              </a:ext>
            </a:extLst>
          </p:cNvPr>
          <p:cNvCxnSpPr>
            <a:cxnSpLocks/>
            <a:stCxn id="69" idx="3"/>
            <a:endCxn id="152" idx="1"/>
          </p:cNvCxnSpPr>
          <p:nvPr/>
        </p:nvCxnSpPr>
        <p:spPr>
          <a:xfrm>
            <a:off x="4610899" y="5752090"/>
            <a:ext cx="3649906" cy="0"/>
          </a:xfrm>
          <a:prstGeom prst="line">
            <a:avLst/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xmlns="" id="{558968FD-AE2C-4547-8FC5-E4980C23F97E}"/>
              </a:ext>
            </a:extLst>
          </p:cNvPr>
          <p:cNvCxnSpPr>
            <a:cxnSpLocks/>
            <a:stCxn id="52" idx="3"/>
            <a:endCxn id="156" idx="1"/>
          </p:cNvCxnSpPr>
          <p:nvPr/>
        </p:nvCxnSpPr>
        <p:spPr>
          <a:xfrm flipV="1">
            <a:off x="4360069" y="6112389"/>
            <a:ext cx="3900736" cy="1"/>
          </a:xfrm>
          <a:prstGeom prst="line">
            <a:avLst/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xmlns="" id="{59331418-B1CE-444A-9878-0556B6B31400}"/>
              </a:ext>
            </a:extLst>
          </p:cNvPr>
          <p:cNvCxnSpPr>
            <a:cxnSpLocks/>
            <a:stCxn id="78" idx="3"/>
            <a:endCxn id="299" idx="1"/>
          </p:cNvCxnSpPr>
          <p:nvPr/>
        </p:nvCxnSpPr>
        <p:spPr>
          <a:xfrm flipV="1">
            <a:off x="4114008" y="6472686"/>
            <a:ext cx="4138855" cy="1"/>
          </a:xfrm>
          <a:prstGeom prst="line">
            <a:avLst/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FFA1B31A-0C62-4856-9F98-026E9F7FE7B2}"/>
              </a:ext>
            </a:extLst>
          </p:cNvPr>
          <p:cNvGrpSpPr/>
          <p:nvPr/>
        </p:nvGrpSpPr>
        <p:grpSpPr>
          <a:xfrm>
            <a:off x="1080298" y="2314925"/>
            <a:ext cx="5338757" cy="290158"/>
            <a:chOff x="1080298" y="2119667"/>
            <a:chExt cx="5338757" cy="290158"/>
          </a:xfrm>
        </p:grpSpPr>
        <p:grpSp>
          <p:nvGrpSpPr>
            <p:cNvPr id="236" name="Группа 235">
              <a:extLst>
                <a:ext uri="{FF2B5EF4-FFF2-40B4-BE49-F238E27FC236}">
                  <a16:creationId xmlns:a16="http://schemas.microsoft.com/office/drawing/2014/main" xmlns="" id="{C63A11D0-87DF-433C-A5A3-E3689CA1D69A}"/>
                </a:ext>
              </a:extLst>
            </p:cNvPr>
            <p:cNvGrpSpPr/>
            <p:nvPr/>
          </p:nvGrpSpPr>
          <p:grpSpPr>
            <a:xfrm>
              <a:off x="1080298" y="2138363"/>
              <a:ext cx="5303837" cy="271462"/>
              <a:chOff x="808038" y="2737198"/>
              <a:chExt cx="5303837" cy="271462"/>
            </a:xfrm>
          </p:grpSpPr>
          <p:sp>
            <p:nvSpPr>
              <p:cNvPr id="41" name="ПП РФ от 25.05.2017 г. №634">
                <a:extLst>
                  <a:ext uri="{FF2B5EF4-FFF2-40B4-BE49-F238E27FC236}">
                    <a16:creationId xmlns:a16="http://schemas.microsoft.com/office/drawing/2014/main" xmlns="" id="{10B0B651-983B-4D3F-9107-562DB1CA74D4}"/>
                  </a:ext>
                </a:extLst>
              </p:cNvPr>
              <p:cNvSpPr txBox="1"/>
              <p:nvPr/>
            </p:nvSpPr>
            <p:spPr>
              <a:xfrm>
                <a:off x="1096960" y="2755501"/>
                <a:ext cx="5014915" cy="234857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ППРФ № </a:t>
                </a:r>
                <a:r>
                  <a:rPr lang="ru-RU" dirty="0">
                    <a:solidFill>
                      <a:srgbClr val="9C33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239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Продукция станкоинструментальной промышленности для нужд обороны и безопасности страны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(209 позиций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pic>
            <p:nvPicPr>
              <p:cNvPr id="110" name="Рисунок 109">
                <a:extLst>
                  <a:ext uri="{FF2B5EF4-FFF2-40B4-BE49-F238E27FC236}">
                    <a16:creationId xmlns:a16="http://schemas.microsoft.com/office/drawing/2014/main" xmlns="" id="{0E1B18C5-A1B9-471F-A633-61B6D76A8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8038" y="2737198"/>
                <a:ext cx="271462" cy="271462"/>
              </a:xfrm>
              <a:prstGeom prst="rect">
                <a:avLst/>
              </a:prstGeom>
            </p:spPr>
          </p:pic>
        </p:grpSp>
        <p:sp>
          <p:nvSpPr>
            <p:cNvPr id="307" name="Прямоугольник 306">
              <a:extLst>
                <a:ext uri="{FF2B5EF4-FFF2-40B4-BE49-F238E27FC236}">
                  <a16:creationId xmlns:a16="http://schemas.microsoft.com/office/drawing/2014/main" xmlns="" id="{25295E39-074E-46E6-BC5F-DB72D0DF13F2}"/>
                </a:ext>
              </a:extLst>
            </p:cNvPr>
            <p:cNvSpPr/>
            <p:nvPr/>
          </p:nvSpPr>
          <p:spPr>
            <a:xfrm>
              <a:off x="6322220" y="2176467"/>
              <a:ext cx="96835" cy="906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xmlns="" id="{DB16A5A3-EFE3-4D36-AD6F-E90AE1A0F79D}"/>
                </a:ext>
              </a:extLst>
            </p:cNvPr>
            <p:cNvSpPr/>
            <p:nvPr/>
          </p:nvSpPr>
          <p:spPr>
            <a:xfrm>
              <a:off x="6322220" y="2119667"/>
              <a:ext cx="96835" cy="906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xmlns="" id="{B9650BFD-51C3-49A1-9A7D-4FDC1D2CFE0F}"/>
              </a:ext>
            </a:extLst>
          </p:cNvPr>
          <p:cNvGrpSpPr/>
          <p:nvPr/>
        </p:nvGrpSpPr>
        <p:grpSpPr>
          <a:xfrm>
            <a:off x="8252867" y="1708757"/>
            <a:ext cx="4515395" cy="310266"/>
            <a:chOff x="792163" y="3149170"/>
            <a:chExt cx="4515395" cy="310265"/>
          </a:xfrm>
        </p:grpSpPr>
        <p:sp>
          <p:nvSpPr>
            <p:cNvPr id="131" name="ПП РФ от 25.05.2017 г. №634">
              <a:extLst>
                <a:ext uri="{FF2B5EF4-FFF2-40B4-BE49-F238E27FC236}">
                  <a16:creationId xmlns:a16="http://schemas.microsoft.com/office/drawing/2014/main" xmlns="" id="{7727D4C9-9834-4BA2-A6C9-E06B2A4F86A9}"/>
                </a:ext>
              </a:extLst>
            </p:cNvPr>
            <p:cNvSpPr txBox="1"/>
            <p:nvPr/>
          </p:nvSpPr>
          <p:spPr>
            <a:xfrm>
              <a:off x="1096961" y="3160252"/>
              <a:ext cx="4210597" cy="29918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ППРФ № </a:t>
              </a:r>
              <a:r>
                <a:rPr lang="ru-RU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1746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Программно-аппаратные комплексы систем хранения данных</a:t>
              </a:r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50374524-91A4-4930-97AC-7C1953E3F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2163" y="3149170"/>
              <a:ext cx="271462" cy="271462"/>
            </a:xfrm>
            <a:prstGeom prst="rect">
              <a:avLst/>
            </a:prstGeom>
          </p:spPr>
        </p:pic>
      </p:grpSp>
      <p:cxnSp>
        <p:nvCxnSpPr>
          <p:cNvPr id="134" name="Соединитель: уступ 133">
            <a:extLst>
              <a:ext uri="{FF2B5EF4-FFF2-40B4-BE49-F238E27FC236}">
                <a16:creationId xmlns:a16="http://schemas.microsoft.com/office/drawing/2014/main" xmlns="" id="{68099E18-B20A-4C63-940C-22F865FE1A31}"/>
              </a:ext>
            </a:extLst>
          </p:cNvPr>
          <p:cNvCxnSpPr>
            <a:cxnSpLocks/>
            <a:stCxn id="42" idx="3"/>
            <a:endCxn id="132" idx="1"/>
          </p:cNvCxnSpPr>
          <p:nvPr/>
        </p:nvCxnSpPr>
        <p:spPr>
          <a:xfrm>
            <a:off x="3561560" y="1515269"/>
            <a:ext cx="4691307" cy="329222"/>
          </a:xfrm>
          <a:prstGeom prst="bentConnector3">
            <a:avLst>
              <a:gd name="adj1" fmla="val 50000"/>
            </a:avLst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Заголовок 1">
            <a:extLst>
              <a:ext uri="{FF2B5EF4-FFF2-40B4-BE49-F238E27FC236}">
                <a16:creationId xmlns:a16="http://schemas.microsoft.com/office/drawing/2014/main" xmlns="" id="{278C0206-5D60-461E-89FA-26B1ED2AE3DE}"/>
              </a:ext>
            </a:extLst>
          </p:cNvPr>
          <p:cNvSpPr txBox="1">
            <a:spLocks/>
          </p:cNvSpPr>
          <p:nvPr/>
        </p:nvSpPr>
        <p:spPr>
          <a:xfrm>
            <a:off x="2836069" y="249658"/>
            <a:ext cx="8655864" cy="1833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0000"/>
              </a:lnSpc>
              <a:defRPr sz="2800" b="1" dirty="0"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нормативного регулирования запретов и ограничений госзакупок</a:t>
            </a:r>
          </a:p>
        </p:txBody>
      </p:sp>
    </p:spTree>
    <p:extLst>
      <p:ext uri="{BB962C8B-B14F-4D97-AF65-F5344CB8AC3E}">
        <p14:creationId xmlns:p14="http://schemas.microsoft.com/office/powerpoint/2010/main" xmlns="" val="259600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02C58FF3-07ED-4234-9142-2421009862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340442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7855" name="Слайд think-cell" r:id="rId5" imgW="360" imgH="360" progId="">
              <p:embed/>
            </p:oleObj>
          </a:graphicData>
        </a:graphic>
      </p:graphicFrame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xmlns="" id="{4F96394F-1BA3-438A-B182-FDB0C60A66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200" b="1" dirty="0">
              <a:ea typeface="+mj-ea"/>
              <a:cs typeface="+mj-cs"/>
              <a:sym typeface="Akzidenz-Grotesk Pro Bold" panose="02000803050000020004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2C8A54AC-195D-41D2-A37F-45FB4AF61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1994973"/>
              </p:ext>
            </p:extLst>
          </p:nvPr>
        </p:nvGraphicFramePr>
        <p:xfrm>
          <a:off x="577053" y="991447"/>
          <a:ext cx="12180888" cy="580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464">
                  <a:extLst>
                    <a:ext uri="{9D8B030D-6E8A-4147-A177-3AD203B41FA5}">
                      <a16:colId xmlns:a16="http://schemas.microsoft.com/office/drawing/2014/main" xmlns="" val="4057029739"/>
                    </a:ext>
                  </a:extLst>
                </a:gridCol>
                <a:gridCol w="5448352">
                  <a:extLst>
                    <a:ext uri="{9D8B030D-6E8A-4147-A177-3AD203B41FA5}">
                      <a16:colId xmlns:a16="http://schemas.microsoft.com/office/drawing/2014/main" xmlns="" val="3704067821"/>
                    </a:ext>
                  </a:extLst>
                </a:gridCol>
                <a:gridCol w="4664072">
                  <a:extLst>
                    <a:ext uri="{9D8B030D-6E8A-4147-A177-3AD203B41FA5}">
                      <a16:colId xmlns:a16="http://schemas.microsoft.com/office/drawing/2014/main" xmlns="" val="3506066098"/>
                    </a:ext>
                  </a:extLst>
                </a:gridCol>
              </a:tblGrid>
              <a:tr h="4511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РФ № 616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РФ  № 617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239570"/>
                  </a:ext>
                </a:extLst>
              </a:tr>
              <a:tr h="172949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(виды) оборудования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кодов ОКПД2: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товары легкой промышленности</a:t>
                      </a:r>
                    </a:p>
                    <a:p>
                      <a:pPr algn="l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 товары мебельной и деревообрабатывающей</a:t>
                      </a:r>
                      <a:r>
                        <a:rPr lang="ru-RU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промышленности;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товаров станкоинструментальной промышленности;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товары тяжелого машиностроения;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товары автомобильной промышленности.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кода ОКПД2:</a:t>
                      </a:r>
                    </a:p>
                    <a:p>
                      <a:pPr algn="l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детские товары;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 химической промышленности;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товары;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музыкальные инструменты;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стройматериалы;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 металлургии;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 нефтегазового и энергетического машиностроения.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0525414"/>
                  </a:ext>
                </a:extLst>
              </a:tr>
              <a:tr h="66376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закупку товаров, происходящих из иностранных государств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Третий лишний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9791476"/>
                  </a:ext>
                </a:extLst>
              </a:tr>
              <a:tr h="1204519">
                <a:tc v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Допускаются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из реестра российской (РРПП) (евразийской (РЕПП)) промышленной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продукции.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Установлены 6 случая когда запрет не устанавливается (подробно далее).</a:t>
                      </a:r>
                    </a:p>
                    <a:p>
                      <a:pPr algn="ctr"/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на конкурс  представлены 2 и более заявки с российским или евразийским товаром,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заявки с иностранным товаром отклоняются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9997602"/>
                  </a:ext>
                </a:extLst>
              </a:tr>
              <a:tr h="17604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Этап, на котором предоставляется подтверждение страны происхождения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2 части заявки: выписка из  РРПП</a:t>
                      </a:r>
                      <a:r>
                        <a:rPr lang="ru-RU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(РЕПП)</a:t>
                      </a:r>
                    </a:p>
                    <a:p>
                      <a:pPr algn="ctr"/>
                      <a:r>
                        <a:rPr lang="ru-RU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Промышленный товар должен иметь действующий статус «российского» с момента подачи заявки до исполнения контракта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«российских» товаров: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этапе подачи заявки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декларирует сведения о нахождении в РРПП,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этапе исполнения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выписку из РРПП.</a:t>
                      </a:r>
                    </a:p>
                    <a:p>
                      <a:pPr algn="ctr"/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«евразийских» товаров: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этапе подачи заявки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соглашается с условием представления Сертификата СТ-1,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этапе исполнения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копию Сертификата СТ-1.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686914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50543B-6636-47D6-90DB-CDF76E485F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071" y="1008988"/>
            <a:ext cx="408243" cy="4082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25C4CD-17AC-4487-A045-EC860C480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073" y="1008988"/>
            <a:ext cx="408243" cy="40824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C4F2F08-3FC4-494A-872E-C685D4515A41}"/>
              </a:ext>
            </a:extLst>
          </p:cNvPr>
          <p:cNvSpPr txBox="1">
            <a:spLocks/>
          </p:cNvSpPr>
          <p:nvPr/>
        </p:nvSpPr>
        <p:spPr>
          <a:xfrm>
            <a:off x="2836069" y="249658"/>
            <a:ext cx="8655864" cy="1833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0000"/>
              </a:lnSpc>
              <a:defRPr sz="2800" b="1" dirty="0"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постановлений Правительства России № 616 и  № 617</a:t>
            </a:r>
          </a:p>
        </p:txBody>
      </p:sp>
    </p:spTree>
    <p:extLst>
      <p:ext uri="{BB962C8B-B14F-4D97-AF65-F5344CB8AC3E}">
        <p14:creationId xmlns:p14="http://schemas.microsoft.com/office/powerpoint/2010/main" xmlns="" val="380147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89AD3B8B-428A-4506-86ED-9D3C35C955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924375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0924" name="Слайд think-cell" r:id="rId5" imgW="360" imgH="360" progId="">
              <p:embed/>
            </p:oleObj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0D2F304A-DC38-43C2-AC7F-0E874F33DC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200" b="1" dirty="0">
              <a:ea typeface="+mj-ea"/>
              <a:cs typeface="+mj-cs"/>
              <a:sym typeface="Akzidenz-Grotesk Pro Bold" panose="02000803050000020004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94D3475-3B1F-4D86-9C48-62D0A872877C}"/>
              </a:ext>
            </a:extLst>
          </p:cNvPr>
          <p:cNvGrpSpPr/>
          <p:nvPr/>
        </p:nvGrpSpPr>
        <p:grpSpPr>
          <a:xfrm>
            <a:off x="638175" y="996967"/>
            <a:ext cx="8095615" cy="361832"/>
            <a:chOff x="514455" y="1647825"/>
            <a:chExt cx="9657831" cy="361832"/>
          </a:xfrm>
        </p:grpSpPr>
        <p:sp>
          <p:nvSpPr>
            <p:cNvPr id="7" name="4,0">
              <a:extLst>
                <a:ext uri="{FF2B5EF4-FFF2-40B4-BE49-F238E27FC236}">
                  <a16:creationId xmlns:a16="http://schemas.microsoft.com/office/drawing/2014/main" xmlns="" id="{5AADBF51-EC5E-4ECD-A8D6-AEC22D8CC1CB}"/>
                </a:ext>
              </a:extLst>
            </p:cNvPr>
            <p:cNvSpPr txBox="1"/>
            <p:nvPr/>
          </p:nvSpPr>
          <p:spPr>
            <a:xfrm>
              <a:off x="514455" y="1647825"/>
              <a:ext cx="9657831" cy="29833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/>
            </a:extLst>
          </p:spPr>
          <p:txBody>
            <a:bodyPr wrap="square" lIns="36000" tIns="72000" rIns="36000" bIns="36000">
              <a:spAutoFit/>
            </a:bodyPr>
            <a:lstStyle>
              <a:lvl1pPr>
                <a:lnSpc>
                  <a:spcPct val="60000"/>
                </a:lnSpc>
                <a:defRPr b="1" cap="none" spc="-48"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 defTabSz="410805">
                <a:lnSpc>
                  <a:spcPct val="80000"/>
                </a:lnSpc>
                <a:defRPr/>
              </a:pPr>
              <a:r>
                <a:rPr lang="ru-RU" sz="15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Запрет  по ПП № 616 не применяется:</a:t>
              </a:r>
              <a:endParaRPr sz="150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AA797F2A-E81B-4260-8DBF-5ECC0A93A5AC}"/>
                </a:ext>
              </a:extLst>
            </p:cNvPr>
            <p:cNvCxnSpPr>
              <a:cxnSpLocks/>
            </p:cNvCxnSpPr>
            <p:nvPr/>
          </p:nvCxnSpPr>
          <p:spPr>
            <a:xfrm>
              <a:off x="521220" y="2009657"/>
              <a:ext cx="9651066" cy="0"/>
            </a:xfrm>
            <a:prstGeom prst="line">
              <a:avLst/>
            </a:prstGeom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282326D-5C5F-4CFB-AA1D-E531FB6D180E}"/>
              </a:ext>
            </a:extLst>
          </p:cNvPr>
          <p:cNvGrpSpPr/>
          <p:nvPr/>
        </p:nvGrpSpPr>
        <p:grpSpPr>
          <a:xfrm>
            <a:off x="8767763" y="996967"/>
            <a:ext cx="4050506" cy="361832"/>
            <a:chOff x="514455" y="1647825"/>
            <a:chExt cx="9657831" cy="361832"/>
          </a:xfrm>
        </p:grpSpPr>
        <p:sp>
          <p:nvSpPr>
            <p:cNvPr id="10" name="4,0">
              <a:extLst>
                <a:ext uri="{FF2B5EF4-FFF2-40B4-BE49-F238E27FC236}">
                  <a16:creationId xmlns:a16="http://schemas.microsoft.com/office/drawing/2014/main" xmlns="" id="{3D991CFF-50DC-4367-9F3C-1FCE3B9C04AB}"/>
                </a:ext>
              </a:extLst>
            </p:cNvPr>
            <p:cNvSpPr txBox="1"/>
            <p:nvPr/>
          </p:nvSpPr>
          <p:spPr>
            <a:xfrm>
              <a:off x="514455" y="1647825"/>
              <a:ext cx="9657831" cy="29833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/>
            </a:extLst>
          </p:spPr>
          <p:txBody>
            <a:bodyPr wrap="square" lIns="36000" tIns="72000" rIns="36000" bIns="36000">
              <a:spAutoFit/>
            </a:bodyPr>
            <a:lstStyle>
              <a:lvl1pPr>
                <a:lnSpc>
                  <a:spcPct val="60000"/>
                </a:lnSpc>
                <a:defRPr b="1" cap="none" spc="-48"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 defTabSz="410805">
                <a:lnSpc>
                  <a:spcPct val="80000"/>
                </a:lnSpc>
                <a:defRPr/>
              </a:pPr>
              <a:r>
                <a:rPr lang="ru-RU" sz="15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Примечание</a:t>
              </a:r>
              <a:endParaRPr sz="150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1AC36BEE-E30A-41B4-A9BE-BEAD212984E4}"/>
                </a:ext>
              </a:extLst>
            </p:cNvPr>
            <p:cNvCxnSpPr>
              <a:cxnSpLocks/>
            </p:cNvCxnSpPr>
            <p:nvPr/>
          </p:nvCxnSpPr>
          <p:spPr>
            <a:xfrm>
              <a:off x="521220" y="2009657"/>
              <a:ext cx="9651066" cy="0"/>
            </a:xfrm>
            <a:prstGeom prst="line">
              <a:avLst/>
            </a:prstGeom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D4507A7-EE64-4678-A6DE-8F101EEE4367}"/>
              </a:ext>
            </a:extLst>
          </p:cNvPr>
          <p:cNvSpPr/>
          <p:nvPr/>
        </p:nvSpPr>
        <p:spPr>
          <a:xfrm>
            <a:off x="831030" y="2571622"/>
            <a:ext cx="769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иных товаров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предусмотренных перечнем, а также работ (услуг), выполняемых (оказываемых) иностранными лицами и приобретаемых для целей осуществления закупок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нужд обороны страны и безопасности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государства,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самостоятельно;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439D6-C708-4717-B3C5-4225678C0A94}"/>
              </a:ext>
            </a:extLst>
          </p:cNvPr>
          <p:cNvSpPr/>
          <p:nvPr/>
        </p:nvSpPr>
        <p:spPr>
          <a:xfrm>
            <a:off x="672147" y="1407290"/>
            <a:ext cx="809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территории Российской Федерации производства промышленного товара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подтверждается: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96F9EAC-2258-4EAB-A4BC-C6627A105D1F}"/>
              </a:ext>
            </a:extLst>
          </p:cNvPr>
          <p:cNvSpPr/>
          <p:nvPr/>
        </p:nvSpPr>
        <p:spPr>
          <a:xfrm>
            <a:off x="831030" y="2020234"/>
            <a:ext cx="7796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промышленных товаров, предусмотренных перечнем, наличием разрешения на закупку (приказ Минпромторга России от 29.05.2020 </a:t>
            </a:r>
            <a:r>
              <a:rPr lang="ru-RU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1755);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644A8AE-2DFA-4928-B912-3A9B30E9E71D}"/>
              </a:ext>
            </a:extLst>
          </p:cNvPr>
          <p:cNvSpPr/>
          <p:nvPr/>
        </p:nvSpPr>
        <p:spPr>
          <a:xfrm>
            <a:off x="405447" y="1407290"/>
            <a:ext cx="266700" cy="520700"/>
          </a:xfrm>
          <a:prstGeom prst="rect">
            <a:avLst/>
          </a:prstGeom>
          <a:solidFill>
            <a:srgbClr val="9C332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9C3328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560E9ADA-56E8-4914-9333-05E2D7A47F48}"/>
              </a:ext>
            </a:extLst>
          </p:cNvPr>
          <p:cNvCxnSpPr>
            <a:cxnSpLocks/>
            <a:stCxn id="16" idx="2"/>
            <a:endCxn id="15" idx="1"/>
          </p:cNvCxnSpPr>
          <p:nvPr/>
        </p:nvCxnSpPr>
        <p:spPr>
          <a:xfrm rot="16200000" flipH="1">
            <a:off x="523375" y="1943411"/>
            <a:ext cx="323077" cy="292233"/>
          </a:xfrm>
          <a:prstGeom prst="bentConnector2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C44C67F3-6025-47FC-A421-D1B3175AF9B4}"/>
              </a:ext>
            </a:extLst>
          </p:cNvPr>
          <p:cNvCxnSpPr>
            <a:cxnSpLocks/>
            <a:stCxn id="16" idx="2"/>
            <a:endCxn id="13" idx="1"/>
          </p:cNvCxnSpPr>
          <p:nvPr/>
        </p:nvCxnSpPr>
        <p:spPr>
          <a:xfrm rot="16200000" flipH="1">
            <a:off x="201514" y="2265272"/>
            <a:ext cx="966798" cy="292233"/>
          </a:xfrm>
          <a:prstGeom prst="bentConnector2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10DE244-F2A8-43EE-9D47-7722D7C07B84}"/>
              </a:ext>
            </a:extLst>
          </p:cNvPr>
          <p:cNvSpPr/>
          <p:nvPr/>
        </p:nvSpPr>
        <p:spPr>
          <a:xfrm>
            <a:off x="8841751" y="1375063"/>
            <a:ext cx="4031255" cy="5225762"/>
          </a:xfrm>
          <a:prstGeom prst="rect">
            <a:avLst/>
          </a:prstGeom>
          <a:solidFill>
            <a:srgbClr val="E2E2E2"/>
          </a:solidFill>
          <a:ln w="12700">
            <a:solidFill>
              <a:srgbClr val="9C3328"/>
            </a:solidFill>
            <a:prstDash val="dash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Ввиду наличия особенностей осуществления закупок для нужд обороны страны и безопасности государства, как по субъектному, так и по объектному составу, постановлением № 616 предоставлено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заказчикам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устанавливать порядок подтверждения отсутствия производства, определять его вид и форму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любой заказчик может подать заявку в Минпромторг России на получение разрешения на закупку иностранного товара в следующих случаях: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отсутствует в реестре и заказчиком запланирована покупка иностранного товара;</a:t>
            </a:r>
          </a:p>
          <a:p>
            <a:pPr marL="171450" indent="-171450" algn="just"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содержится в реестре, но российский аналог не удовлетворяет своими характеристиками;</a:t>
            </a:r>
          </a:p>
          <a:p>
            <a:pPr marL="171450" indent="-171450" algn="just"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реестре отсутствует необходимая продукция, при этом заказчик не имеет представления о характеристиках конкретного иностранного товара.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320ADC4-5BA1-46F3-8CE0-8CA0A4323979}"/>
              </a:ext>
            </a:extLst>
          </p:cNvPr>
          <p:cNvSpPr/>
          <p:nvPr/>
        </p:nvSpPr>
        <p:spPr>
          <a:xfrm>
            <a:off x="672147" y="3382426"/>
            <a:ext cx="809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одной единицы товара, стоимость которой не превышает 100 тыс. руб.,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закупки совокупности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товаров, суммарная стоимость которых составляет менее 1 млн р.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E329937-06DF-435F-A182-52C9D5C25790}"/>
              </a:ext>
            </a:extLst>
          </p:cNvPr>
          <p:cNvSpPr/>
          <p:nvPr/>
        </p:nvSpPr>
        <p:spPr>
          <a:xfrm>
            <a:off x="405447" y="3383686"/>
            <a:ext cx="266700" cy="520700"/>
          </a:xfrm>
          <a:prstGeom prst="rect">
            <a:avLst/>
          </a:prstGeom>
          <a:solidFill>
            <a:srgbClr val="9C332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9C3328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B9A6A2C-172E-4101-97FE-B7A2100DB954}"/>
              </a:ext>
            </a:extLst>
          </p:cNvPr>
          <p:cNvSpPr/>
          <p:nvPr/>
        </p:nvSpPr>
        <p:spPr>
          <a:xfrm>
            <a:off x="672147" y="4002360"/>
            <a:ext cx="809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обеспечения взаимодействия товаров с товарами, используемыми заказчиком, ввиду их несовместимости с товарами, имеющими другие товарные знаки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C2C41EB-AB33-4B08-B3A2-0515177EBF28}"/>
              </a:ext>
            </a:extLst>
          </p:cNvPr>
          <p:cNvSpPr/>
          <p:nvPr/>
        </p:nvSpPr>
        <p:spPr>
          <a:xfrm>
            <a:off x="405447" y="4003620"/>
            <a:ext cx="266700" cy="520700"/>
          </a:xfrm>
          <a:prstGeom prst="rect">
            <a:avLst/>
          </a:prstGeom>
          <a:solidFill>
            <a:srgbClr val="9C332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9C3328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6B0793D-8824-42D0-856E-480B0C0BB8C1}"/>
              </a:ext>
            </a:extLst>
          </p:cNvPr>
          <p:cNvSpPr/>
          <p:nvPr/>
        </p:nvSpPr>
        <p:spPr>
          <a:xfrm>
            <a:off x="672147" y="4622294"/>
            <a:ext cx="809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запасных частей и расходных материалов к машинам и оборудованию, используемым заказчиком в соответствии с технической документацией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9C71595-1582-4D69-B383-A045428A212C}"/>
              </a:ext>
            </a:extLst>
          </p:cNvPr>
          <p:cNvSpPr/>
          <p:nvPr/>
        </p:nvSpPr>
        <p:spPr>
          <a:xfrm>
            <a:off x="405447" y="4623554"/>
            <a:ext cx="266700" cy="520700"/>
          </a:xfrm>
          <a:prstGeom prst="rect">
            <a:avLst/>
          </a:prstGeom>
          <a:solidFill>
            <a:srgbClr val="9C332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9C3328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78BE6F-A1B5-4E1B-8374-100BCF3BA0A6}"/>
              </a:ext>
            </a:extLst>
          </p:cNvPr>
          <p:cNvSpPr/>
          <p:nvPr/>
        </p:nvSpPr>
        <p:spPr>
          <a:xfrm>
            <a:off x="672147" y="5242228"/>
            <a:ext cx="8095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осуществляемые ФСБ России, ФСО России, СВР России, органами внешней разведки Минобороны России и другими силовыми ведомствами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A89942D-8574-49AE-A2F2-CC090134CDB3}"/>
              </a:ext>
            </a:extLst>
          </p:cNvPr>
          <p:cNvSpPr/>
          <p:nvPr/>
        </p:nvSpPr>
        <p:spPr>
          <a:xfrm>
            <a:off x="405447" y="5243488"/>
            <a:ext cx="266700" cy="520700"/>
          </a:xfrm>
          <a:prstGeom prst="rect">
            <a:avLst/>
          </a:prstGeom>
          <a:solidFill>
            <a:srgbClr val="9C332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9C3328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385E139-5E80-406B-B67C-ED2416E41277}"/>
              </a:ext>
            </a:extLst>
          </p:cNvPr>
          <p:cNvSpPr/>
          <p:nvPr/>
        </p:nvSpPr>
        <p:spPr>
          <a:xfrm>
            <a:off x="672147" y="5862161"/>
            <a:ext cx="8095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товаров ФСО России, осуществляемые в целях реализации мер по осуществлению государственной охраны, а также закупки транспортных средств МВД России для обеспечения безопасности объектов государственной охраны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46AE2AF-9406-4D0D-8D01-014A5BD75F0A}"/>
              </a:ext>
            </a:extLst>
          </p:cNvPr>
          <p:cNvSpPr/>
          <p:nvPr/>
        </p:nvSpPr>
        <p:spPr>
          <a:xfrm>
            <a:off x="405447" y="5971143"/>
            <a:ext cx="266700" cy="520700"/>
          </a:xfrm>
          <a:prstGeom prst="rect">
            <a:avLst/>
          </a:prstGeom>
          <a:solidFill>
            <a:srgbClr val="9C332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9C3328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xmlns="" id="{ADB6CD86-FF41-43AE-AE9B-393E0FC843A7}"/>
              </a:ext>
            </a:extLst>
          </p:cNvPr>
          <p:cNvSpPr txBox="1">
            <a:spLocks/>
          </p:cNvSpPr>
          <p:nvPr/>
        </p:nvSpPr>
        <p:spPr>
          <a:xfrm>
            <a:off x="2836069" y="249658"/>
            <a:ext cx="8655864" cy="1833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0000"/>
              </a:lnSpc>
              <a:defRPr sz="2800" b="1" dirty="0"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из ППРФ № 616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1C16B76-4E12-4BDE-8D38-0EFD094BD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357" y="6941555"/>
            <a:ext cx="12104584" cy="489236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Из-под регулирования ППРФ № 616 выведен ряд процедур, что должно способствовать повышению эффективности госзакупок промышленной продукции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213010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Объект 103" hidden="1">
            <a:extLst>
              <a:ext uri="{FF2B5EF4-FFF2-40B4-BE49-F238E27FC236}">
                <a16:creationId xmlns:a16="http://schemas.microsoft.com/office/drawing/2014/main" xmlns="" id="{99F823CB-19DD-4EF4-8EFE-C6098AF495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873185032"/>
              </p:ext>
            </p:extLst>
          </p:nvPr>
        </p:nvGraphicFramePr>
        <p:xfrm>
          <a:off x="1377157" y="1588"/>
          <a:ext cx="1588" cy="1588"/>
        </p:xfrm>
        <a:graphic>
          <a:graphicData uri="http://schemas.openxmlformats.org/presentationml/2006/ole">
            <p:oleObj spid="_x0000_s79903" name="Слайд think-cell" r:id="rId5" imgW="360" imgH="360" progId="">
              <p:embed/>
            </p:oleObj>
          </a:graphicData>
        </a:graphic>
      </p:graphicFrame>
      <p:sp>
        <p:nvSpPr>
          <p:cNvPr id="239" name="Прямоугольник 238" hidden="1">
            <a:extLst>
              <a:ext uri="{FF2B5EF4-FFF2-40B4-BE49-F238E27FC236}">
                <a16:creationId xmlns:a16="http://schemas.microsoft.com/office/drawing/2014/main" xmlns="" id="{246858EF-26D3-46D7-A7CB-9E35A86846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75569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09454B-6231-4C5D-9B21-F475D0369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69" y="6827615"/>
            <a:ext cx="12065794" cy="726224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ППРФ № 616 предусмотрено 2 механизма работы: для гражданской продукции – необходимо получение разрешения на закупку импортных товаров, для ГОЗ  – самостоятельное обоснование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5BCFB7E4-A7F6-48E1-9470-72D997A9B72D}"/>
              </a:ext>
            </a:extLst>
          </p:cNvPr>
          <p:cNvGrpSpPr/>
          <p:nvPr/>
        </p:nvGrpSpPr>
        <p:grpSpPr>
          <a:xfrm>
            <a:off x="5960268" y="1343025"/>
            <a:ext cx="1727213" cy="504143"/>
            <a:chOff x="424054" y="2317907"/>
            <a:chExt cx="1371600" cy="504143"/>
          </a:xfrm>
        </p:grpSpPr>
        <p:sp>
          <p:nvSpPr>
            <p:cNvPr id="8" name="ПП РФ от 25.05.2017 г. №634">
              <a:extLst>
                <a:ext uri="{FF2B5EF4-FFF2-40B4-BE49-F238E27FC236}">
                  <a16:creationId xmlns:a16="http://schemas.microsoft.com/office/drawing/2014/main" xmlns="" id="{D35D8868-9054-40D0-9E47-FD4A6F267FC6}"/>
                </a:ext>
              </a:extLst>
            </p:cNvPr>
            <p:cNvSpPr txBox="1"/>
            <p:nvPr/>
          </p:nvSpPr>
          <p:spPr>
            <a:xfrm>
              <a:off x="424054" y="2676319"/>
              <a:ext cx="1371600" cy="14573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Заказчик по 44-ФЗ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2C92C6A-575F-42A4-9651-A3F5E3F4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8875" y="2317907"/>
              <a:ext cx="342900" cy="342900"/>
            </a:xfrm>
            <a:prstGeom prst="rect">
              <a:avLst/>
            </a:prstGeom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B654516-6B95-40B9-A423-50109C728A1C}"/>
              </a:ext>
            </a:extLst>
          </p:cNvPr>
          <p:cNvSpPr/>
          <p:nvPr/>
        </p:nvSpPr>
        <p:spPr>
          <a:xfrm>
            <a:off x="8973734" y="2304969"/>
            <a:ext cx="3727147" cy="698928"/>
          </a:xfrm>
          <a:prstGeom prst="rect">
            <a:avLst/>
          </a:prstGeom>
          <a:solidFill>
            <a:srgbClr val="E2E2E2"/>
          </a:solidFill>
          <a:ln w="12700">
            <a:solidFill>
              <a:srgbClr val="9C3328"/>
            </a:solidFill>
            <a:prstDash val="dash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9BBEFFE1-972F-4E00-BCDF-FBE836F30BFE}"/>
              </a:ext>
            </a:extLst>
          </p:cNvPr>
          <p:cNvGrpSpPr/>
          <p:nvPr/>
        </p:nvGrpSpPr>
        <p:grpSpPr>
          <a:xfrm>
            <a:off x="2521847" y="2257422"/>
            <a:ext cx="1357105" cy="314904"/>
            <a:chOff x="1437320" y="3019425"/>
            <a:chExt cx="1357105" cy="31490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474C8B2C-5798-478E-ACA7-B397215F0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37320" y="3019425"/>
              <a:ext cx="304800" cy="304800"/>
            </a:xfrm>
            <a:prstGeom prst="rect">
              <a:avLst/>
            </a:prstGeom>
          </p:spPr>
        </p:pic>
        <p:sp>
          <p:nvSpPr>
            <p:cNvPr id="19" name="ПП РФ от 25.05.2017 г. №634">
              <a:extLst>
                <a:ext uri="{FF2B5EF4-FFF2-40B4-BE49-F238E27FC236}">
                  <a16:creationId xmlns:a16="http://schemas.microsoft.com/office/drawing/2014/main" xmlns="" id="{40BBD935-5672-488E-A046-2D78C736244D}"/>
                </a:ext>
              </a:extLst>
            </p:cNvPr>
            <p:cNvSpPr txBox="1"/>
            <p:nvPr/>
          </p:nvSpPr>
          <p:spPr>
            <a:xfrm>
              <a:off x="1750112" y="3051051"/>
              <a:ext cx="1044313" cy="28327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 товаров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C4BBA929-EEB1-4C5C-90F2-BD73D8E7D2AE}"/>
              </a:ext>
            </a:extLst>
          </p:cNvPr>
          <p:cNvGrpSpPr/>
          <p:nvPr/>
        </p:nvGrpSpPr>
        <p:grpSpPr>
          <a:xfrm>
            <a:off x="5731669" y="2257425"/>
            <a:ext cx="1683758" cy="330784"/>
            <a:chOff x="4653066" y="3019425"/>
            <a:chExt cx="1683758" cy="33078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F52F0C24-95EA-4564-9D01-9F54B540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3066" y="3019425"/>
              <a:ext cx="304800" cy="304800"/>
            </a:xfrm>
            <a:prstGeom prst="rect">
              <a:avLst/>
            </a:prstGeom>
          </p:spPr>
        </p:pic>
        <p:sp>
          <p:nvSpPr>
            <p:cNvPr id="21" name="ПП РФ от 25.05.2017 г. №634">
              <a:extLst>
                <a:ext uri="{FF2B5EF4-FFF2-40B4-BE49-F238E27FC236}">
                  <a16:creationId xmlns:a16="http://schemas.microsoft.com/office/drawing/2014/main" xmlns="" id="{246648C0-6126-4013-9004-A2AF1D2F7D38}"/>
                </a:ext>
              </a:extLst>
            </p:cNvPr>
            <p:cNvSpPr txBox="1"/>
            <p:nvPr/>
          </p:nvSpPr>
          <p:spPr>
            <a:xfrm>
              <a:off x="4965222" y="3030522"/>
              <a:ext cx="1371602" cy="31968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Аренда или лизинг товаров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6FCCB80E-BC3D-48C5-9800-FDEE1782A2B2}"/>
              </a:ext>
            </a:extLst>
          </p:cNvPr>
          <p:cNvGrpSpPr/>
          <p:nvPr/>
        </p:nvGrpSpPr>
        <p:grpSpPr>
          <a:xfrm>
            <a:off x="9448655" y="2502033"/>
            <a:ext cx="2777305" cy="304800"/>
            <a:chOff x="7868812" y="3119593"/>
            <a:chExt cx="2777305" cy="3048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248E1C7F-DB30-489A-8789-58EF79B3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68812" y="3119593"/>
              <a:ext cx="304800" cy="304800"/>
            </a:xfrm>
            <a:prstGeom prst="rect">
              <a:avLst/>
            </a:prstGeom>
          </p:spPr>
        </p:pic>
        <p:sp>
          <p:nvSpPr>
            <p:cNvPr id="23" name="ПП РФ от 25.05.2017 г. №634">
              <a:extLst>
                <a:ext uri="{FF2B5EF4-FFF2-40B4-BE49-F238E27FC236}">
                  <a16:creationId xmlns:a16="http://schemas.microsoft.com/office/drawing/2014/main" xmlns="" id="{B50F486A-2177-4F59-8003-D912F9E24666}"/>
                </a:ext>
              </a:extLst>
            </p:cNvPr>
            <p:cNvSpPr txBox="1"/>
            <p:nvPr/>
          </p:nvSpPr>
          <p:spPr>
            <a:xfrm>
              <a:off x="8357130" y="3119593"/>
              <a:ext cx="2288987" cy="30480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 услуг с использованием товаров</a:t>
              </a:r>
            </a:p>
          </p:txBody>
        </p:sp>
      </p:grp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xmlns="" id="{5DAA3C84-D3D2-4C30-ACB4-F78A81AF383A}"/>
              </a:ext>
            </a:extLst>
          </p:cNvPr>
          <p:cNvCxnSpPr>
            <a:cxnSpLocks/>
            <a:endCxn id="19" idx="0"/>
          </p:cNvCxnSpPr>
          <p:nvPr/>
        </p:nvCxnSpPr>
        <p:spPr>
          <a:xfrm rot="5400000">
            <a:off x="4945596" y="410769"/>
            <a:ext cx="289480" cy="3467079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xmlns="" id="{8D346585-C764-4117-9B20-C2AAB84A5972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rot="16200000" flipH="1">
            <a:off x="8601691" y="69351"/>
            <a:ext cx="457801" cy="4013433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xmlns="" id="{7730407E-03A2-442C-AF0C-42F7E3B60F24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6642274" y="2086921"/>
            <a:ext cx="268954" cy="94249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П РФ от 25.05.2017 г. №634">
            <a:extLst>
              <a:ext uri="{FF2B5EF4-FFF2-40B4-BE49-F238E27FC236}">
                <a16:creationId xmlns:a16="http://schemas.microsoft.com/office/drawing/2014/main" xmlns="" id="{51BAF25D-A5F2-47FA-A269-4009A2E924BC}"/>
              </a:ext>
            </a:extLst>
          </p:cNvPr>
          <p:cNvSpPr txBox="1"/>
          <p:nvPr/>
        </p:nvSpPr>
        <p:spPr>
          <a:xfrm>
            <a:off x="8519319" y="2552128"/>
            <a:ext cx="4060032" cy="5434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pPr algn="just">
              <a:lnSpc>
                <a:spcPct val="90000"/>
              </a:lnSpc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Соединитель: уступ 48">
            <a:extLst>
              <a:ext uri="{FF2B5EF4-FFF2-40B4-BE49-F238E27FC236}">
                <a16:creationId xmlns:a16="http://schemas.microsoft.com/office/drawing/2014/main" xmlns="" id="{E2AD8EC7-1E9A-4FB0-BDBF-5900F7ADCBE0}"/>
              </a:ext>
            </a:extLst>
          </p:cNvPr>
          <p:cNvCxnSpPr>
            <a:cxnSpLocks/>
            <a:stCxn id="19" idx="2"/>
            <a:endCxn id="132" idx="0"/>
          </p:cNvCxnSpPr>
          <p:nvPr/>
        </p:nvCxnSpPr>
        <p:spPr>
          <a:xfrm rot="16200000" flipH="1">
            <a:off x="4736485" y="1192637"/>
            <a:ext cx="610481" cy="3369858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: уступ 51">
            <a:extLst>
              <a:ext uri="{FF2B5EF4-FFF2-40B4-BE49-F238E27FC236}">
                <a16:creationId xmlns:a16="http://schemas.microsoft.com/office/drawing/2014/main" xmlns="" id="{5B170C37-B140-48CA-8387-1519856FBC36}"/>
              </a:ext>
            </a:extLst>
          </p:cNvPr>
          <p:cNvCxnSpPr>
            <a:cxnSpLocks/>
          </p:cNvCxnSpPr>
          <p:nvPr/>
        </p:nvCxnSpPr>
        <p:spPr>
          <a:xfrm rot="5400000">
            <a:off x="6438198" y="2864461"/>
            <a:ext cx="594598" cy="2972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: уступ 54">
            <a:extLst>
              <a:ext uri="{FF2B5EF4-FFF2-40B4-BE49-F238E27FC236}">
                <a16:creationId xmlns:a16="http://schemas.microsoft.com/office/drawing/2014/main" xmlns="" id="{743CC50E-3C5C-4A1D-B80F-10F7B3892487}"/>
              </a:ext>
            </a:extLst>
          </p:cNvPr>
          <p:cNvCxnSpPr>
            <a:cxnSpLocks/>
          </p:cNvCxnSpPr>
          <p:nvPr/>
        </p:nvCxnSpPr>
        <p:spPr>
          <a:xfrm rot="5400000">
            <a:off x="10414027" y="4361360"/>
            <a:ext cx="423015" cy="152399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xmlns="" id="{B20A0511-8A4A-4F97-8538-86672314CF32}"/>
              </a:ext>
            </a:extLst>
          </p:cNvPr>
          <p:cNvCxnSpPr>
            <a:cxnSpLocks/>
            <a:stCxn id="14" idx="1"/>
            <a:endCxn id="132" idx="0"/>
          </p:cNvCxnSpPr>
          <p:nvPr/>
        </p:nvCxnSpPr>
        <p:spPr>
          <a:xfrm rot="10800000" flipV="1">
            <a:off x="6726654" y="2654433"/>
            <a:ext cx="2247080" cy="528374"/>
          </a:xfrm>
          <a:prstGeom prst="bentConnector2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DA02B416-7FB1-4463-AD70-EBDD74B1A67C}"/>
              </a:ext>
            </a:extLst>
          </p:cNvPr>
          <p:cNvGrpSpPr/>
          <p:nvPr/>
        </p:nvGrpSpPr>
        <p:grpSpPr>
          <a:xfrm>
            <a:off x="9260916" y="5457826"/>
            <a:ext cx="2576838" cy="304799"/>
            <a:chOff x="5513062" y="5681563"/>
            <a:chExt cx="2576838" cy="304799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xmlns="" id="{71FB3682-1046-4B5E-8E97-0435D7326C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13062" y="5681563"/>
              <a:ext cx="474173" cy="304799"/>
              <a:chOff x="1849080" y="3973013"/>
              <a:chExt cx="4876190" cy="3134423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xmlns="" id="{BF806FA2-E261-4059-82D2-3449FF53BE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7975" b="17745"/>
              <a:stretch/>
            </p:blipFill>
            <p:spPr>
              <a:xfrm>
                <a:off x="1849080" y="3973013"/>
                <a:ext cx="4876190" cy="3134423"/>
              </a:xfrm>
              <a:prstGeom prst="rect">
                <a:avLst/>
              </a:prstGeom>
            </p:spPr>
          </p:pic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xmlns="" id="{8FBD29B3-A53D-4DD9-BCE1-7697252C7D6A}"/>
                  </a:ext>
                </a:extLst>
              </p:cNvPr>
              <p:cNvSpPr/>
              <p:nvPr/>
            </p:nvSpPr>
            <p:spPr>
              <a:xfrm>
                <a:off x="3402136" y="5534025"/>
                <a:ext cx="1769784" cy="36488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ПП РФ от 25.05.2017 г. №634">
              <a:extLst>
                <a:ext uri="{FF2B5EF4-FFF2-40B4-BE49-F238E27FC236}">
                  <a16:creationId xmlns:a16="http://schemas.microsoft.com/office/drawing/2014/main" xmlns="" id="{F160CDC8-177C-411F-86E1-0C2C6135790D}"/>
                </a:ext>
              </a:extLst>
            </p:cNvPr>
            <p:cNvSpPr txBox="1"/>
            <p:nvPr/>
          </p:nvSpPr>
          <p:spPr>
            <a:xfrm>
              <a:off x="6049567" y="5777043"/>
              <a:ext cx="2040333" cy="15240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 российской продукции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A556C050-F073-4DEE-9AE9-0C33F180B74E}"/>
              </a:ext>
            </a:extLst>
          </p:cNvPr>
          <p:cNvGrpSpPr/>
          <p:nvPr/>
        </p:nvGrpSpPr>
        <p:grpSpPr>
          <a:xfrm>
            <a:off x="1464469" y="5457822"/>
            <a:ext cx="3471862" cy="304800"/>
            <a:chOff x="655638" y="5681562"/>
            <a:chExt cx="3471862" cy="304800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58769DB6-2D87-43B7-85EF-6351D9509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638" y="5681562"/>
              <a:ext cx="304800" cy="304800"/>
            </a:xfrm>
            <a:prstGeom prst="rect">
              <a:avLst/>
            </a:prstGeom>
          </p:spPr>
        </p:pic>
        <p:sp>
          <p:nvSpPr>
            <p:cNvPr id="69" name="ПП РФ от 25.05.2017 г. №634">
              <a:extLst>
                <a:ext uri="{FF2B5EF4-FFF2-40B4-BE49-F238E27FC236}">
                  <a16:creationId xmlns:a16="http://schemas.microsoft.com/office/drawing/2014/main" xmlns="" id="{B60B9044-942E-4C2D-90E5-EBFBEDB6B7FC}"/>
                </a:ext>
              </a:extLst>
            </p:cNvPr>
            <p:cNvSpPr txBox="1"/>
            <p:nvPr/>
          </p:nvSpPr>
          <p:spPr>
            <a:xfrm>
              <a:off x="1082058" y="5756876"/>
              <a:ext cx="3045442" cy="15417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 продукции иностранного происхождения</a:t>
              </a: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xmlns="" id="{A824BD91-6EDB-42E0-BE13-9D03F78389AE}"/>
              </a:ext>
            </a:extLst>
          </p:cNvPr>
          <p:cNvGrpSpPr/>
          <p:nvPr/>
        </p:nvGrpSpPr>
        <p:grpSpPr>
          <a:xfrm>
            <a:off x="9760351" y="3750246"/>
            <a:ext cx="1577968" cy="522560"/>
            <a:chOff x="1437320" y="3019425"/>
            <a:chExt cx="1577968" cy="522560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xmlns="" id="{25445046-68E5-494D-83C6-740ED7211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37320" y="3019425"/>
              <a:ext cx="304800" cy="304800"/>
            </a:xfrm>
            <a:prstGeom prst="rect">
              <a:avLst/>
            </a:prstGeom>
          </p:spPr>
        </p:pic>
        <p:sp>
          <p:nvSpPr>
            <p:cNvPr id="123" name="ПП РФ от 25.05.2017 г. №634">
              <a:extLst>
                <a:ext uri="{FF2B5EF4-FFF2-40B4-BE49-F238E27FC236}">
                  <a16:creationId xmlns:a16="http://schemas.microsoft.com/office/drawing/2014/main" xmlns="" id="{22D01908-CA55-499A-908E-21CEFDB26722}"/>
                </a:ext>
              </a:extLst>
            </p:cNvPr>
            <p:cNvSpPr txBox="1"/>
            <p:nvPr/>
          </p:nvSpPr>
          <p:spPr>
            <a:xfrm>
              <a:off x="1742119" y="3019425"/>
              <a:ext cx="1273169" cy="52256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Заявление на выявление аналога</a:t>
              </a:r>
            </a:p>
          </p:txBody>
        </p:sp>
      </p:grpSp>
      <p:pic>
        <p:nvPicPr>
          <p:cNvPr id="124" name="image1.png">
            <a:extLst>
              <a:ext uri="{FF2B5EF4-FFF2-40B4-BE49-F238E27FC236}">
                <a16:creationId xmlns:a16="http://schemas.microsoft.com/office/drawing/2014/main" xmlns="" id="{FA884616-23A1-48D0-BA9A-08E20A3BD44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45823" y="4695821"/>
            <a:ext cx="1207025" cy="1813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xmlns="" id="{5600C3A1-1B95-4975-9DE2-28C393C1C3DA}"/>
              </a:ext>
            </a:extLst>
          </p:cNvPr>
          <p:cNvGrpSpPr/>
          <p:nvPr/>
        </p:nvGrpSpPr>
        <p:grpSpPr>
          <a:xfrm>
            <a:off x="1464469" y="3771323"/>
            <a:ext cx="3471861" cy="536051"/>
            <a:chOff x="1437320" y="3019424"/>
            <a:chExt cx="3471861" cy="536051"/>
          </a:xfrm>
        </p:grpSpPr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xmlns="" id="{84881C9F-CFC7-4BDF-A5DF-F6528AD79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37320" y="3135049"/>
              <a:ext cx="304800" cy="304800"/>
            </a:xfrm>
            <a:prstGeom prst="rect">
              <a:avLst/>
            </a:prstGeom>
          </p:spPr>
        </p:pic>
        <p:sp>
          <p:nvSpPr>
            <p:cNvPr id="187" name="ПП РФ от 25.05.2017 г. №634">
              <a:extLst>
                <a:ext uri="{FF2B5EF4-FFF2-40B4-BE49-F238E27FC236}">
                  <a16:creationId xmlns:a16="http://schemas.microsoft.com/office/drawing/2014/main" xmlns="" id="{ED94E8B2-902E-4006-BB51-40A7C4045C89}"/>
                </a:ext>
              </a:extLst>
            </p:cNvPr>
            <p:cNvSpPr txBox="1"/>
            <p:nvPr/>
          </p:nvSpPr>
          <p:spPr>
            <a:xfrm>
              <a:off x="1742118" y="3019424"/>
              <a:ext cx="3167063" cy="53605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 самостоятельно устанавливать порядок подтверждения отсутствия производства</a:t>
              </a:r>
            </a:p>
          </p:txBody>
        </p:sp>
      </p:grpSp>
      <p:cxnSp>
        <p:nvCxnSpPr>
          <p:cNvPr id="192" name="Соединитель: уступ 191">
            <a:extLst>
              <a:ext uri="{FF2B5EF4-FFF2-40B4-BE49-F238E27FC236}">
                <a16:creationId xmlns:a16="http://schemas.microsoft.com/office/drawing/2014/main" xmlns="" id="{56C3D70F-0D5F-43F2-BF32-4259D25C77B4}"/>
              </a:ext>
            </a:extLst>
          </p:cNvPr>
          <p:cNvCxnSpPr>
            <a:cxnSpLocks/>
            <a:stCxn id="187" idx="2"/>
            <a:endCxn id="69" idx="0"/>
          </p:cNvCxnSpPr>
          <p:nvPr/>
        </p:nvCxnSpPr>
        <p:spPr>
          <a:xfrm rot="16200000" flipH="1">
            <a:off x="2770323" y="4889849"/>
            <a:ext cx="1225762" cy="60811"/>
          </a:xfrm>
          <a:prstGeom prst="bentConnector3">
            <a:avLst>
              <a:gd name="adj1" fmla="val 17126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xmlns="" id="{AAC99E45-A60A-4897-B29E-C4E3A0BECA95}"/>
              </a:ext>
            </a:extLst>
          </p:cNvPr>
          <p:cNvGrpSpPr/>
          <p:nvPr/>
        </p:nvGrpSpPr>
        <p:grpSpPr>
          <a:xfrm>
            <a:off x="5162696" y="3182807"/>
            <a:ext cx="2814355" cy="2656018"/>
            <a:chOff x="3939523" y="3868611"/>
            <a:chExt cx="2814355" cy="2579818"/>
          </a:xfrm>
        </p:grpSpPr>
        <p:grpSp>
          <p:nvGrpSpPr>
            <p:cNvPr id="130" name="Группа 129">
              <a:extLst>
                <a:ext uri="{FF2B5EF4-FFF2-40B4-BE49-F238E27FC236}">
                  <a16:creationId xmlns:a16="http://schemas.microsoft.com/office/drawing/2014/main" xmlns="" id="{41135ADF-AB6F-4500-8CC0-9B53470C6ED5}"/>
                </a:ext>
              </a:extLst>
            </p:cNvPr>
            <p:cNvGrpSpPr/>
            <p:nvPr/>
          </p:nvGrpSpPr>
          <p:grpSpPr>
            <a:xfrm>
              <a:off x="4675967" y="3868611"/>
              <a:ext cx="1341467" cy="319687"/>
              <a:chOff x="2222500" y="2943225"/>
              <a:chExt cx="1341467" cy="319687"/>
            </a:xfrm>
          </p:grpSpPr>
          <p:pic>
            <p:nvPicPr>
              <p:cNvPr id="131" name="Рисунок 130">
                <a:extLst>
                  <a:ext uri="{FF2B5EF4-FFF2-40B4-BE49-F238E27FC236}">
                    <a16:creationId xmlns:a16="http://schemas.microsoft.com/office/drawing/2014/main" xmlns="" id="{25B4FD89-3D5C-4512-BD37-3DA118339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22500" y="2943225"/>
                <a:ext cx="304800" cy="304800"/>
              </a:xfrm>
              <a:prstGeom prst="rect">
                <a:avLst/>
              </a:prstGeom>
            </p:spPr>
          </p:pic>
          <p:sp>
            <p:nvSpPr>
              <p:cNvPr id="132" name="ПП РФ от 25.05.2017 г. №634">
                <a:extLst>
                  <a:ext uri="{FF2B5EF4-FFF2-40B4-BE49-F238E27FC236}">
                    <a16:creationId xmlns:a16="http://schemas.microsoft.com/office/drawing/2014/main" xmlns="" id="{1D33BD83-8B28-4A65-AAEF-7FC8A56F1F77}"/>
                  </a:ext>
                </a:extLst>
              </p:cNvPr>
              <p:cNvSpPr txBox="1"/>
              <p:nvPr/>
            </p:nvSpPr>
            <p:spPr>
              <a:xfrm>
                <a:off x="2536061" y="2943225"/>
                <a:ext cx="1027906" cy="319687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Перечень продукции</a:t>
                </a:r>
              </a:p>
            </p:txBody>
          </p:sp>
        </p:grp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FC789C01-B610-44CD-9232-AAA61C939BDE}"/>
                </a:ext>
              </a:extLst>
            </p:cNvPr>
            <p:cNvSpPr/>
            <p:nvPr/>
          </p:nvSpPr>
          <p:spPr>
            <a:xfrm>
              <a:off x="3939525" y="4289182"/>
              <a:ext cx="2810436" cy="604582"/>
            </a:xfrm>
            <a:prstGeom prst="rect">
              <a:avLst/>
            </a:prstGeom>
            <a:solidFill>
              <a:srgbClr val="E2E2E2"/>
            </a:solidFill>
            <a:ln>
              <a:solidFill>
                <a:srgbClr val="4D4D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П РФ от 25.05.2017 г. №634">
              <a:extLst>
                <a:ext uri="{FF2B5EF4-FFF2-40B4-BE49-F238E27FC236}">
                  <a16:creationId xmlns:a16="http://schemas.microsoft.com/office/drawing/2014/main" xmlns="" id="{78DB59EA-875D-46B0-A0B3-8F482CD18D4C}"/>
                </a:ext>
              </a:extLst>
            </p:cNvPr>
            <p:cNvSpPr txBox="1"/>
            <p:nvPr/>
          </p:nvSpPr>
          <p:spPr>
            <a:xfrm>
              <a:off x="3939525" y="4314825"/>
              <a:ext cx="2810436" cy="13623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100" b="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Закупка для нужд обороны</a:t>
              </a:r>
            </a:p>
          </p:txBody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xmlns="" id="{E2DFD519-2D92-4821-87AA-E6E2933F018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87068" y="4524726"/>
              <a:ext cx="226477" cy="304800"/>
            </a:xfrm>
            <a:custGeom>
              <a:avLst/>
              <a:gdLst>
                <a:gd name="T0" fmla="*/ 10191 w 324"/>
                <a:gd name="T1" fmla="*/ 461868 h 403"/>
                <a:gd name="T2" fmla="*/ 161788 w 324"/>
                <a:gd name="T3" fmla="*/ 264651 h 403"/>
                <a:gd name="T4" fmla="*/ 107009 w 324"/>
                <a:gd name="T5" fmla="*/ 41988 h 403"/>
                <a:gd name="T6" fmla="*/ 163062 w 324"/>
                <a:gd name="T7" fmla="*/ 24175 h 403"/>
                <a:gd name="T8" fmla="*/ 222936 w 324"/>
                <a:gd name="T9" fmla="*/ 184493 h 403"/>
                <a:gd name="T10" fmla="*/ 369437 w 324"/>
                <a:gd name="T11" fmla="*/ 34354 h 403"/>
                <a:gd name="T12" fmla="*/ 412750 w 324"/>
                <a:gd name="T13" fmla="*/ 80159 h 403"/>
                <a:gd name="T14" fmla="*/ 270071 w 324"/>
                <a:gd name="T15" fmla="*/ 274830 h 403"/>
                <a:gd name="T16" fmla="*/ 341410 w 324"/>
                <a:gd name="T17" fmla="*/ 459323 h 403"/>
                <a:gd name="T18" fmla="*/ 305741 w 324"/>
                <a:gd name="T19" fmla="*/ 494949 h 403"/>
                <a:gd name="T20" fmla="*/ 196184 w 324"/>
                <a:gd name="T21" fmla="*/ 356261 h 403"/>
                <a:gd name="T22" fmla="*/ 48409 w 324"/>
                <a:gd name="T23" fmla="*/ 512762 h 403"/>
                <a:gd name="T24" fmla="*/ 10191 w 324"/>
                <a:gd name="T25" fmla="*/ 461868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4" h="403">
                  <a:moveTo>
                    <a:pt x="8" y="363"/>
                  </a:moveTo>
                  <a:cubicBezTo>
                    <a:pt x="8" y="363"/>
                    <a:pt x="49" y="278"/>
                    <a:pt x="127" y="208"/>
                  </a:cubicBezTo>
                  <a:cubicBezTo>
                    <a:pt x="87" y="122"/>
                    <a:pt x="84" y="64"/>
                    <a:pt x="84" y="33"/>
                  </a:cubicBezTo>
                  <a:cubicBezTo>
                    <a:pt x="84" y="2"/>
                    <a:pt x="113" y="0"/>
                    <a:pt x="128" y="19"/>
                  </a:cubicBezTo>
                  <a:cubicBezTo>
                    <a:pt x="128" y="19"/>
                    <a:pt x="141" y="89"/>
                    <a:pt x="175" y="145"/>
                  </a:cubicBezTo>
                  <a:cubicBezTo>
                    <a:pt x="250" y="52"/>
                    <a:pt x="290" y="27"/>
                    <a:pt x="290" y="27"/>
                  </a:cubicBezTo>
                  <a:cubicBezTo>
                    <a:pt x="320" y="35"/>
                    <a:pt x="324" y="63"/>
                    <a:pt x="324" y="63"/>
                  </a:cubicBezTo>
                  <a:cubicBezTo>
                    <a:pt x="311" y="95"/>
                    <a:pt x="259" y="124"/>
                    <a:pt x="212" y="216"/>
                  </a:cubicBezTo>
                  <a:cubicBezTo>
                    <a:pt x="203" y="266"/>
                    <a:pt x="263" y="330"/>
                    <a:pt x="268" y="361"/>
                  </a:cubicBezTo>
                  <a:cubicBezTo>
                    <a:pt x="256" y="377"/>
                    <a:pt x="260" y="377"/>
                    <a:pt x="240" y="389"/>
                  </a:cubicBezTo>
                  <a:cubicBezTo>
                    <a:pt x="240" y="389"/>
                    <a:pt x="188" y="340"/>
                    <a:pt x="154" y="280"/>
                  </a:cubicBezTo>
                  <a:cubicBezTo>
                    <a:pt x="113" y="315"/>
                    <a:pt x="102" y="339"/>
                    <a:pt x="38" y="403"/>
                  </a:cubicBezTo>
                  <a:cubicBezTo>
                    <a:pt x="38" y="403"/>
                    <a:pt x="0" y="401"/>
                    <a:pt x="8" y="363"/>
                  </a:cubicBezTo>
                  <a:close/>
                </a:path>
              </a:pathLst>
            </a:custGeom>
            <a:solidFill>
              <a:srgbClr val="9C3328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9C3328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100838" bIns="100838" anchor="ctr"/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Freeform 10">
              <a:extLst>
                <a:ext uri="{FF2B5EF4-FFF2-40B4-BE49-F238E27FC236}">
                  <a16:creationId xmlns:a16="http://schemas.microsoft.com/office/drawing/2014/main" xmlns="" id="{98BF684A-EAB8-4074-8323-6F1687D098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15828" y="4524726"/>
              <a:ext cx="260993" cy="304800"/>
            </a:xfrm>
            <a:custGeom>
              <a:avLst/>
              <a:gdLst>
                <a:gd name="T0" fmla="*/ 2544 w 352"/>
                <a:gd name="T1" fmla="*/ 335280 h 380"/>
                <a:gd name="T2" fmla="*/ 99201 w 352"/>
                <a:gd name="T3" fmla="*/ 482600 h 380"/>
                <a:gd name="T4" fmla="*/ 167878 w 352"/>
                <a:gd name="T5" fmla="*/ 480060 h 380"/>
                <a:gd name="T6" fmla="*/ 447675 w 352"/>
                <a:gd name="T7" fmla="*/ 33020 h 380"/>
                <a:gd name="T8" fmla="*/ 376454 w 352"/>
                <a:gd name="T9" fmla="*/ 17780 h 380"/>
                <a:gd name="T10" fmla="*/ 129724 w 352"/>
                <a:gd name="T11" fmla="*/ 386080 h 380"/>
                <a:gd name="T12" fmla="*/ 35611 w 352"/>
                <a:gd name="T13" fmla="*/ 307340 h 380"/>
                <a:gd name="T14" fmla="*/ 2544 w 352"/>
                <a:gd name="T15" fmla="*/ 335280 h 3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1F497D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100838" bIns="100838" anchor="ctr"/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3" name="Прямая соединительная линия 152">
              <a:extLst>
                <a:ext uri="{FF2B5EF4-FFF2-40B4-BE49-F238E27FC236}">
                  <a16:creationId xmlns:a16="http://schemas.microsoft.com/office/drawing/2014/main" xmlns="" id="{2B9CB3C3-5C68-4B02-AAED-BF380C9AC171}"/>
                </a:ext>
              </a:extLst>
            </p:cNvPr>
            <p:cNvCxnSpPr>
              <a:stCxn id="17" idx="2"/>
              <a:endCxn id="103" idx="2"/>
            </p:cNvCxnSpPr>
            <p:nvPr/>
          </p:nvCxnSpPr>
          <p:spPr>
            <a:xfrm>
              <a:off x="5344743" y="4451062"/>
              <a:ext cx="0" cy="442702"/>
            </a:xfrm>
            <a:prstGeom prst="line">
              <a:avLst/>
            </a:prstGeom>
            <a:ln>
              <a:solidFill>
                <a:srgbClr val="4D4D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ПП РФ от 25.05.2017 г. №634">
              <a:extLst>
                <a:ext uri="{FF2B5EF4-FFF2-40B4-BE49-F238E27FC236}">
                  <a16:creationId xmlns:a16="http://schemas.microsoft.com/office/drawing/2014/main" xmlns="" id="{515434F0-E607-4DFC-A2FA-50E7ED84DFC8}"/>
                </a:ext>
              </a:extLst>
            </p:cNvPr>
            <p:cNvSpPr txBox="1"/>
            <p:nvPr/>
          </p:nvSpPr>
          <p:spPr>
            <a:xfrm>
              <a:off x="4270118" y="4548361"/>
              <a:ext cx="1074623" cy="25753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Товара в Перечне нет</a:t>
              </a:r>
            </a:p>
          </p:txBody>
        </p:sp>
        <p:sp>
          <p:nvSpPr>
            <p:cNvPr id="159" name="ПП РФ от 25.05.2017 г. №634">
              <a:extLst>
                <a:ext uri="{FF2B5EF4-FFF2-40B4-BE49-F238E27FC236}">
                  <a16:creationId xmlns:a16="http://schemas.microsoft.com/office/drawing/2014/main" xmlns="" id="{7BD457E3-9406-4319-A2E6-EDE973648038}"/>
                </a:ext>
              </a:extLst>
            </p:cNvPr>
            <p:cNvSpPr txBox="1"/>
            <p:nvPr/>
          </p:nvSpPr>
          <p:spPr>
            <a:xfrm>
              <a:off x="5679256" y="4548361"/>
              <a:ext cx="785054" cy="25753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 есть в Перечне</a:t>
              </a: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xmlns="" id="{A8EBB901-BBC0-481B-A2E5-B12C682DC611}"/>
                </a:ext>
              </a:extLst>
            </p:cNvPr>
            <p:cNvSpPr/>
            <p:nvPr/>
          </p:nvSpPr>
          <p:spPr>
            <a:xfrm>
              <a:off x="3939523" y="4893764"/>
              <a:ext cx="2810436" cy="604581"/>
            </a:xfrm>
            <a:prstGeom prst="rect">
              <a:avLst/>
            </a:prstGeom>
            <a:solidFill>
              <a:srgbClr val="E2E2E2"/>
            </a:solidFill>
            <a:ln>
              <a:solidFill>
                <a:srgbClr val="4D4D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ПП РФ от 25.05.2017 г. №634">
              <a:extLst>
                <a:ext uri="{FF2B5EF4-FFF2-40B4-BE49-F238E27FC236}">
                  <a16:creationId xmlns:a16="http://schemas.microsoft.com/office/drawing/2014/main" xmlns="" id="{04A4F2FA-B107-4E63-B6AD-498DB0FD76D1}"/>
                </a:ext>
              </a:extLst>
            </p:cNvPr>
            <p:cNvSpPr txBox="1"/>
            <p:nvPr/>
          </p:nvSpPr>
          <p:spPr>
            <a:xfrm>
              <a:off x="3939523" y="4924425"/>
              <a:ext cx="2806700" cy="13623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100" b="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Закупка для гражданских целей</a:t>
              </a:r>
            </a:p>
          </p:txBody>
        </p:sp>
        <p:cxnSp>
          <p:nvCxnSpPr>
            <p:cNvPr id="154" name="Прямая соединительная линия 153">
              <a:extLst>
                <a:ext uri="{FF2B5EF4-FFF2-40B4-BE49-F238E27FC236}">
                  <a16:creationId xmlns:a16="http://schemas.microsoft.com/office/drawing/2014/main" xmlns="" id="{5EB24786-6916-4253-8798-E9C714A59CA1}"/>
                </a:ext>
              </a:extLst>
            </p:cNvPr>
            <p:cNvCxnSpPr>
              <a:cxnSpLocks/>
              <a:stCxn id="102" idx="2"/>
              <a:endCxn id="135" idx="2"/>
            </p:cNvCxnSpPr>
            <p:nvPr/>
          </p:nvCxnSpPr>
          <p:spPr>
            <a:xfrm>
              <a:off x="5342873" y="5060662"/>
              <a:ext cx="1868" cy="437683"/>
            </a:xfrm>
            <a:prstGeom prst="line">
              <a:avLst/>
            </a:prstGeom>
            <a:ln>
              <a:solidFill>
                <a:srgbClr val="4D4D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Freeform 9">
              <a:extLst>
                <a:ext uri="{FF2B5EF4-FFF2-40B4-BE49-F238E27FC236}">
                  <a16:creationId xmlns:a16="http://schemas.microsoft.com/office/drawing/2014/main" xmlns="" id="{162C717F-66A5-4A96-A9CD-B5F92393B10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69193" y="5129309"/>
              <a:ext cx="226477" cy="304800"/>
            </a:xfrm>
            <a:custGeom>
              <a:avLst/>
              <a:gdLst>
                <a:gd name="T0" fmla="*/ 10191 w 324"/>
                <a:gd name="T1" fmla="*/ 461868 h 403"/>
                <a:gd name="T2" fmla="*/ 161788 w 324"/>
                <a:gd name="T3" fmla="*/ 264651 h 403"/>
                <a:gd name="T4" fmla="*/ 107009 w 324"/>
                <a:gd name="T5" fmla="*/ 41988 h 403"/>
                <a:gd name="T6" fmla="*/ 163062 w 324"/>
                <a:gd name="T7" fmla="*/ 24175 h 403"/>
                <a:gd name="T8" fmla="*/ 222936 w 324"/>
                <a:gd name="T9" fmla="*/ 184493 h 403"/>
                <a:gd name="T10" fmla="*/ 369437 w 324"/>
                <a:gd name="T11" fmla="*/ 34354 h 403"/>
                <a:gd name="T12" fmla="*/ 412750 w 324"/>
                <a:gd name="T13" fmla="*/ 80159 h 403"/>
                <a:gd name="T14" fmla="*/ 270071 w 324"/>
                <a:gd name="T15" fmla="*/ 274830 h 403"/>
                <a:gd name="T16" fmla="*/ 341410 w 324"/>
                <a:gd name="T17" fmla="*/ 459323 h 403"/>
                <a:gd name="T18" fmla="*/ 305741 w 324"/>
                <a:gd name="T19" fmla="*/ 494949 h 403"/>
                <a:gd name="T20" fmla="*/ 196184 w 324"/>
                <a:gd name="T21" fmla="*/ 356261 h 403"/>
                <a:gd name="T22" fmla="*/ 48409 w 324"/>
                <a:gd name="T23" fmla="*/ 512762 h 403"/>
                <a:gd name="T24" fmla="*/ 10191 w 324"/>
                <a:gd name="T25" fmla="*/ 461868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4" h="403">
                  <a:moveTo>
                    <a:pt x="8" y="363"/>
                  </a:moveTo>
                  <a:cubicBezTo>
                    <a:pt x="8" y="363"/>
                    <a:pt x="49" y="278"/>
                    <a:pt x="127" y="208"/>
                  </a:cubicBezTo>
                  <a:cubicBezTo>
                    <a:pt x="87" y="122"/>
                    <a:pt x="84" y="64"/>
                    <a:pt x="84" y="33"/>
                  </a:cubicBezTo>
                  <a:cubicBezTo>
                    <a:pt x="84" y="2"/>
                    <a:pt x="113" y="0"/>
                    <a:pt x="128" y="19"/>
                  </a:cubicBezTo>
                  <a:cubicBezTo>
                    <a:pt x="128" y="19"/>
                    <a:pt x="141" y="89"/>
                    <a:pt x="175" y="145"/>
                  </a:cubicBezTo>
                  <a:cubicBezTo>
                    <a:pt x="250" y="52"/>
                    <a:pt x="290" y="27"/>
                    <a:pt x="290" y="27"/>
                  </a:cubicBezTo>
                  <a:cubicBezTo>
                    <a:pt x="320" y="35"/>
                    <a:pt x="324" y="63"/>
                    <a:pt x="324" y="63"/>
                  </a:cubicBezTo>
                  <a:cubicBezTo>
                    <a:pt x="311" y="95"/>
                    <a:pt x="259" y="124"/>
                    <a:pt x="212" y="216"/>
                  </a:cubicBezTo>
                  <a:cubicBezTo>
                    <a:pt x="203" y="266"/>
                    <a:pt x="263" y="330"/>
                    <a:pt x="268" y="361"/>
                  </a:cubicBezTo>
                  <a:cubicBezTo>
                    <a:pt x="256" y="377"/>
                    <a:pt x="260" y="377"/>
                    <a:pt x="240" y="389"/>
                  </a:cubicBezTo>
                  <a:cubicBezTo>
                    <a:pt x="240" y="389"/>
                    <a:pt x="188" y="340"/>
                    <a:pt x="154" y="280"/>
                  </a:cubicBezTo>
                  <a:cubicBezTo>
                    <a:pt x="113" y="315"/>
                    <a:pt x="102" y="339"/>
                    <a:pt x="38" y="403"/>
                  </a:cubicBezTo>
                  <a:cubicBezTo>
                    <a:pt x="38" y="403"/>
                    <a:pt x="0" y="401"/>
                    <a:pt x="8" y="363"/>
                  </a:cubicBezTo>
                  <a:close/>
                </a:path>
              </a:pathLst>
            </a:custGeom>
            <a:solidFill>
              <a:srgbClr val="9C3328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9C3328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100838" bIns="100838" anchor="ctr"/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Freeform 10">
              <a:extLst>
                <a:ext uri="{FF2B5EF4-FFF2-40B4-BE49-F238E27FC236}">
                  <a16:creationId xmlns:a16="http://schemas.microsoft.com/office/drawing/2014/main" xmlns="" id="{F18A914A-DE59-4CC7-8E6F-E4CF9758A4C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397953" y="5129309"/>
              <a:ext cx="260993" cy="304800"/>
            </a:xfrm>
            <a:custGeom>
              <a:avLst/>
              <a:gdLst>
                <a:gd name="T0" fmla="*/ 2544 w 352"/>
                <a:gd name="T1" fmla="*/ 335280 h 380"/>
                <a:gd name="T2" fmla="*/ 99201 w 352"/>
                <a:gd name="T3" fmla="*/ 482600 h 380"/>
                <a:gd name="T4" fmla="*/ 167878 w 352"/>
                <a:gd name="T5" fmla="*/ 480060 h 380"/>
                <a:gd name="T6" fmla="*/ 447675 w 352"/>
                <a:gd name="T7" fmla="*/ 33020 h 380"/>
                <a:gd name="T8" fmla="*/ 376454 w 352"/>
                <a:gd name="T9" fmla="*/ 17780 h 380"/>
                <a:gd name="T10" fmla="*/ 129724 w 352"/>
                <a:gd name="T11" fmla="*/ 386080 h 380"/>
                <a:gd name="T12" fmla="*/ 35611 w 352"/>
                <a:gd name="T13" fmla="*/ 307340 h 380"/>
                <a:gd name="T14" fmla="*/ 2544 w 352"/>
                <a:gd name="T15" fmla="*/ 335280 h 3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1F497D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100838" bIns="100838" anchor="ctr"/>
            <a:lstStyle/>
            <a:p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П РФ от 25.05.2017 г. №634">
              <a:extLst>
                <a:ext uri="{FF2B5EF4-FFF2-40B4-BE49-F238E27FC236}">
                  <a16:creationId xmlns:a16="http://schemas.microsoft.com/office/drawing/2014/main" xmlns="" id="{DE5777B8-FA9A-402D-B253-B8B87139ED34}"/>
                </a:ext>
              </a:extLst>
            </p:cNvPr>
            <p:cNvSpPr txBox="1"/>
            <p:nvPr/>
          </p:nvSpPr>
          <p:spPr>
            <a:xfrm>
              <a:off x="4252243" y="5152944"/>
              <a:ext cx="1074623" cy="25753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Товара в Перечне нет</a:t>
              </a:r>
            </a:p>
          </p:txBody>
        </p:sp>
        <p:sp>
          <p:nvSpPr>
            <p:cNvPr id="163" name="ПП РФ от 25.05.2017 г. №634">
              <a:extLst>
                <a:ext uri="{FF2B5EF4-FFF2-40B4-BE49-F238E27FC236}">
                  <a16:creationId xmlns:a16="http://schemas.microsoft.com/office/drawing/2014/main" xmlns="" id="{3AC3EC61-F30C-4EAD-BF8A-C535C9EBCB3E}"/>
                </a:ext>
              </a:extLst>
            </p:cNvPr>
            <p:cNvSpPr txBox="1"/>
            <p:nvPr/>
          </p:nvSpPr>
          <p:spPr>
            <a:xfrm>
              <a:off x="5661380" y="5152944"/>
              <a:ext cx="802929" cy="25753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 есть в Перечне</a:t>
              </a:r>
            </a:p>
          </p:txBody>
        </p:sp>
        <p:pic>
          <p:nvPicPr>
            <p:cNvPr id="201" name="Рисунок 200">
              <a:extLst>
                <a:ext uri="{FF2B5EF4-FFF2-40B4-BE49-F238E27FC236}">
                  <a16:creationId xmlns:a16="http://schemas.microsoft.com/office/drawing/2014/main" xmlns="" id="{7D311B0C-E5C4-41A0-8271-08C68CB2D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42698" y="5878799"/>
              <a:ext cx="304800" cy="304800"/>
            </a:xfrm>
            <a:prstGeom prst="rect">
              <a:avLst/>
            </a:prstGeom>
          </p:spPr>
        </p:pic>
        <p:sp>
          <p:nvSpPr>
            <p:cNvPr id="202" name="ПП РФ от 25.05.2017 г. №634">
              <a:extLst>
                <a:ext uri="{FF2B5EF4-FFF2-40B4-BE49-F238E27FC236}">
                  <a16:creationId xmlns:a16="http://schemas.microsoft.com/office/drawing/2014/main" xmlns="" id="{322081BE-5C0A-435B-9A2A-F9F4B385FD3B}"/>
                </a:ext>
              </a:extLst>
            </p:cNvPr>
            <p:cNvSpPr txBox="1"/>
            <p:nvPr/>
          </p:nvSpPr>
          <p:spPr>
            <a:xfrm>
              <a:off x="4247497" y="5613970"/>
              <a:ext cx="2506381" cy="83445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400" dirty="0">
                  <a:solidFill>
                    <a:srgbClr val="9C33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российский аналог отсутствует (или не отвечает техническим требованиям), выдается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Разрешение на покупку иностранного товара</a:t>
              </a:r>
            </a:p>
          </p:txBody>
        </p:sp>
      </p:grpSp>
      <p:cxnSp>
        <p:nvCxnSpPr>
          <p:cNvPr id="203" name="Соединитель: уступ 202">
            <a:extLst>
              <a:ext uri="{FF2B5EF4-FFF2-40B4-BE49-F238E27FC236}">
                <a16:creationId xmlns:a16="http://schemas.microsoft.com/office/drawing/2014/main" xmlns="" id="{7FE8FCBA-A61E-4B10-9127-D90F345B883D}"/>
              </a:ext>
            </a:extLst>
          </p:cNvPr>
          <p:cNvCxnSpPr>
            <a:cxnSpLocks/>
            <a:stCxn id="201" idx="1"/>
            <a:endCxn id="69" idx="0"/>
          </p:cNvCxnSpPr>
          <p:nvPr/>
        </p:nvCxnSpPr>
        <p:spPr>
          <a:xfrm rot="10800000" flipV="1">
            <a:off x="3413611" y="5409272"/>
            <a:ext cx="1752261" cy="123864"/>
          </a:xfrm>
          <a:prstGeom prst="bentConnector2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Соединитель: уступ 205">
            <a:extLst>
              <a:ext uri="{FF2B5EF4-FFF2-40B4-BE49-F238E27FC236}">
                <a16:creationId xmlns:a16="http://schemas.microsoft.com/office/drawing/2014/main" xmlns="" id="{07E6125B-CE1A-438F-B3B9-46C66A0F9DC1}"/>
              </a:ext>
            </a:extLst>
          </p:cNvPr>
          <p:cNvCxnSpPr>
            <a:cxnSpLocks/>
            <a:stCxn id="103" idx="3"/>
            <a:endCxn id="122" idx="1"/>
          </p:cNvCxnSpPr>
          <p:nvPr/>
        </p:nvCxnSpPr>
        <p:spPr>
          <a:xfrm flipV="1">
            <a:off x="7973134" y="3902646"/>
            <a:ext cx="1787217" cy="24374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Соединитель: уступ 208">
            <a:extLst>
              <a:ext uri="{FF2B5EF4-FFF2-40B4-BE49-F238E27FC236}">
                <a16:creationId xmlns:a16="http://schemas.microsoft.com/office/drawing/2014/main" xmlns="" id="{B95D4D0E-70E0-4535-BBEA-A20CF1D511E5}"/>
              </a:ext>
            </a:extLst>
          </p:cNvPr>
          <p:cNvCxnSpPr>
            <a:cxnSpLocks/>
            <a:stCxn id="135" idx="3"/>
            <a:endCxn id="122" idx="1"/>
          </p:cNvCxnSpPr>
          <p:nvPr/>
        </p:nvCxnSpPr>
        <p:spPr>
          <a:xfrm flipV="1">
            <a:off x="7973132" y="3902646"/>
            <a:ext cx="1787219" cy="646813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Соединитель: уступ 215">
            <a:extLst>
              <a:ext uri="{FF2B5EF4-FFF2-40B4-BE49-F238E27FC236}">
                <a16:creationId xmlns:a16="http://schemas.microsoft.com/office/drawing/2014/main" xmlns="" id="{FBFC94AA-244D-41B6-A0D0-4F94C694E71F}"/>
              </a:ext>
            </a:extLst>
          </p:cNvPr>
          <p:cNvCxnSpPr>
            <a:cxnSpLocks/>
            <a:stCxn id="124" idx="2"/>
            <a:endCxn id="202" idx="3"/>
          </p:cNvCxnSpPr>
          <p:nvPr/>
        </p:nvCxnSpPr>
        <p:spPr>
          <a:xfrm rot="5400000">
            <a:off x="8997158" y="3857093"/>
            <a:ext cx="532073" cy="2572285"/>
          </a:xfrm>
          <a:prstGeom prst="bentConnector2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Соединитель: уступ 216">
            <a:extLst>
              <a:ext uri="{FF2B5EF4-FFF2-40B4-BE49-F238E27FC236}">
                <a16:creationId xmlns:a16="http://schemas.microsoft.com/office/drawing/2014/main" xmlns="" id="{65391463-B99E-45EB-A645-DDC673137C5C}"/>
              </a:ext>
            </a:extLst>
          </p:cNvPr>
          <p:cNvCxnSpPr>
            <a:cxnSpLocks/>
            <a:stCxn id="124" idx="2"/>
            <a:endCxn id="68" idx="0"/>
          </p:cNvCxnSpPr>
          <p:nvPr/>
        </p:nvCxnSpPr>
        <p:spPr>
          <a:xfrm rot="16200000" flipH="1">
            <a:off x="10345409" y="5081126"/>
            <a:ext cx="676107" cy="268252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Соединитель: уступ 194">
            <a:extLst>
              <a:ext uri="{FF2B5EF4-FFF2-40B4-BE49-F238E27FC236}">
                <a16:creationId xmlns:a16="http://schemas.microsoft.com/office/drawing/2014/main" xmlns="" id="{3ABD3897-B028-4AF2-929A-FDBF0D3495DB}"/>
              </a:ext>
            </a:extLst>
          </p:cNvPr>
          <p:cNvCxnSpPr>
            <a:cxnSpLocks/>
            <a:stCxn id="135" idx="1"/>
            <a:endCxn id="69" idx="0"/>
          </p:cNvCxnSpPr>
          <p:nvPr/>
        </p:nvCxnSpPr>
        <p:spPr>
          <a:xfrm rot="10800000" flipV="1">
            <a:off x="3413610" y="4549458"/>
            <a:ext cx="1749086" cy="983677"/>
          </a:xfrm>
          <a:prstGeom prst="bentConnector2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Соединитель: уступ 187">
            <a:extLst>
              <a:ext uri="{FF2B5EF4-FFF2-40B4-BE49-F238E27FC236}">
                <a16:creationId xmlns:a16="http://schemas.microsoft.com/office/drawing/2014/main" xmlns="" id="{971D6014-4F95-4BE9-99C9-A4FE2D249BAE}"/>
              </a:ext>
            </a:extLst>
          </p:cNvPr>
          <p:cNvCxnSpPr>
            <a:cxnSpLocks/>
            <a:stCxn id="103" idx="1"/>
            <a:endCxn id="187" idx="0"/>
          </p:cNvCxnSpPr>
          <p:nvPr/>
        </p:nvCxnSpPr>
        <p:spPr>
          <a:xfrm rot="10800000">
            <a:off x="3352800" y="3771324"/>
            <a:ext cx="1809899" cy="155697"/>
          </a:xfrm>
          <a:prstGeom prst="bentConnector4">
            <a:avLst>
              <a:gd name="adj1" fmla="val 6254"/>
              <a:gd name="adj2" fmla="val 246824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блачко с текстом: прямоугольное 79">
            <a:extLst>
              <a:ext uri="{FF2B5EF4-FFF2-40B4-BE49-F238E27FC236}">
                <a16:creationId xmlns:a16="http://schemas.microsoft.com/office/drawing/2014/main" xmlns="" id="{2FD05931-CC3E-4680-A58D-EBD9CDAB84F6}"/>
              </a:ext>
            </a:extLst>
          </p:cNvPr>
          <p:cNvSpPr/>
          <p:nvPr/>
        </p:nvSpPr>
        <p:spPr>
          <a:xfrm>
            <a:off x="3521869" y="2952779"/>
            <a:ext cx="2161943" cy="553299"/>
          </a:xfrm>
          <a:prstGeom prst="wedgeRectCallout">
            <a:avLst>
              <a:gd name="adj1" fmla="val 60989"/>
              <a:gd name="adj2" fmla="val 21558"/>
            </a:avLst>
          </a:prstGeom>
          <a:solidFill>
            <a:srgbClr val="E2E2E2"/>
          </a:solidFill>
          <a:ln w="12700">
            <a:solidFill>
              <a:srgbClr val="9C3328"/>
            </a:solidFill>
            <a:prstDash val="dash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r>
              <a:rPr lang="ru-RU" sz="1100" b="1" spc="-36" dirty="0">
                <a:solidFill>
                  <a:srgbClr val="5B5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ru-RU" sz="1100" b="1" spc="-36" dirty="0">
                <a:solidFill>
                  <a:srgbClr val="5B5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kzidenzGroteskPro-BoldEx"/>
              </a:rPr>
              <a:t>из включенной в Перечень продукции – </a:t>
            </a:r>
            <a:r>
              <a:rPr lang="ru-RU" sz="1100" b="1" spc="-36" dirty="0">
                <a:solidFill>
                  <a:srgbClr val="5B5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ОПК</a:t>
            </a:r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xmlns="" id="{DAFFECBC-10EB-415D-BF81-CAEE61AFE813}"/>
              </a:ext>
            </a:extLst>
          </p:cNvPr>
          <p:cNvSpPr txBox="1">
            <a:spLocks/>
          </p:cNvSpPr>
          <p:nvPr/>
        </p:nvSpPr>
        <p:spPr>
          <a:xfrm>
            <a:off x="2836069" y="249658"/>
            <a:ext cx="8655864" cy="1833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0000"/>
              </a:lnSpc>
              <a:defRPr sz="2800" b="1" dirty="0"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работы ППРФ № 616</a:t>
            </a:r>
          </a:p>
        </p:txBody>
      </p:sp>
    </p:spTree>
    <p:extLst>
      <p:ext uri="{BB962C8B-B14F-4D97-AF65-F5344CB8AC3E}">
        <p14:creationId xmlns:p14="http://schemas.microsoft.com/office/powerpoint/2010/main" xmlns="" val="416524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207769B0-D7A0-4D99-B363-F5E0167F7C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53672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1952" name="Слайд think-cell" r:id="rId5" imgW="360" imgH="360" progId="">
              <p:embed/>
            </p:oleObj>
          </a:graphicData>
        </a:graphic>
      </p:graphicFrame>
      <p:sp>
        <p:nvSpPr>
          <p:cNvPr id="133" name="Прямоугольник 132" hidden="1">
            <a:extLst>
              <a:ext uri="{FF2B5EF4-FFF2-40B4-BE49-F238E27FC236}">
                <a16:creationId xmlns:a16="http://schemas.microsoft.com/office/drawing/2014/main" xmlns="" id="{AAB57421-BE42-4832-9CE9-0AA2702455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AA3BCE92-3E31-4BFB-9279-3BC11D17F3AB}"/>
              </a:ext>
            </a:extLst>
          </p:cNvPr>
          <p:cNvSpPr/>
          <p:nvPr/>
        </p:nvSpPr>
        <p:spPr>
          <a:xfrm>
            <a:off x="8669270" y="1114807"/>
            <a:ext cx="4072847" cy="5378441"/>
          </a:xfrm>
          <a:prstGeom prst="rect">
            <a:avLst/>
          </a:prstGeom>
          <a:solidFill>
            <a:srgbClr val="E2E2E2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72F2211F-041A-47A5-BEF6-379EEDC3DF81}"/>
              </a:ext>
            </a:extLst>
          </p:cNvPr>
          <p:cNvSpPr/>
          <p:nvPr/>
        </p:nvSpPr>
        <p:spPr>
          <a:xfrm>
            <a:off x="3259525" y="1114425"/>
            <a:ext cx="5415898" cy="5378441"/>
          </a:xfrm>
          <a:prstGeom prst="rect">
            <a:avLst/>
          </a:prstGeom>
          <a:solidFill>
            <a:srgbClr val="D2E0E6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8A6337B5-D9D8-49EE-9A80-1E1FB8B03B3E}"/>
              </a:ext>
            </a:extLst>
          </p:cNvPr>
          <p:cNvSpPr/>
          <p:nvPr/>
        </p:nvSpPr>
        <p:spPr>
          <a:xfrm>
            <a:off x="578643" y="1114807"/>
            <a:ext cx="2687036" cy="5378441"/>
          </a:xfrm>
          <a:prstGeom prst="rect">
            <a:avLst/>
          </a:prstGeom>
          <a:solidFill>
            <a:srgbClr val="E7C7C7">
              <a:alpha val="5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E7C7C7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6BD42-C727-4DAE-9756-9BABE5EA4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357" y="6909496"/>
            <a:ext cx="12104584" cy="480901"/>
          </a:xfrm>
        </p:spPr>
        <p:txBody>
          <a:bodyPr/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срок рассмотрения заявок на выдачу разрешения о закупке товара, происходящего из иностранного государства, составляет 27 рабочих дней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C9F5ADEC-A06E-48BD-8522-E2B590AA19A9}"/>
              </a:ext>
            </a:extLst>
          </p:cNvPr>
          <p:cNvSpPr/>
          <p:nvPr/>
        </p:nvSpPr>
        <p:spPr>
          <a:xfrm rot="16200000">
            <a:off x="6516689" y="-4682497"/>
            <a:ext cx="304796" cy="12180888"/>
          </a:xfrm>
          <a:prstGeom prst="downArrow">
            <a:avLst/>
          </a:prstGeom>
          <a:solidFill>
            <a:srgbClr val="B2B2B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B2B2B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xmlns="" id="{B8411A56-85CA-4860-B226-1C3E18A51B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9531" y="1302585"/>
            <a:ext cx="186298" cy="201822"/>
          </a:xfrm>
          <a:prstGeom prst="ellipse">
            <a:avLst/>
          </a:prstGeom>
          <a:solidFill>
            <a:srgbClr val="808080"/>
          </a:solidFill>
          <a:ln w="9525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FFFFFF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FC9BE4-08C9-434A-AB8C-E6DA698B97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40" y="1510710"/>
            <a:ext cx="304800" cy="304800"/>
          </a:xfrm>
          <a:prstGeom prst="rect">
            <a:avLst/>
          </a:prstGeom>
        </p:spPr>
      </p:pic>
      <p:sp>
        <p:nvSpPr>
          <p:cNvPr id="11" name="ПП РФ от 25.05.2017 г. №634">
            <a:extLst>
              <a:ext uri="{FF2B5EF4-FFF2-40B4-BE49-F238E27FC236}">
                <a16:creationId xmlns:a16="http://schemas.microsoft.com/office/drawing/2014/main" xmlns="" id="{D8B7D7A0-DD09-4CAF-8A99-53FD095476FE}"/>
              </a:ext>
            </a:extLst>
          </p:cNvPr>
          <p:cNvSpPr txBox="1"/>
          <p:nvPr/>
        </p:nvSpPr>
        <p:spPr>
          <a:xfrm>
            <a:off x="942975" y="1580558"/>
            <a:ext cx="1816894" cy="1651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B7DAB7A-0C7E-4292-8B2A-68D44B1E052E}"/>
              </a:ext>
            </a:extLst>
          </p:cNvPr>
          <p:cNvSpPr/>
          <p:nvPr/>
        </p:nvSpPr>
        <p:spPr>
          <a:xfrm>
            <a:off x="610440" y="1949930"/>
            <a:ext cx="2149429" cy="1336616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заявку</a:t>
            </a:r>
          </a:p>
          <a:p>
            <a:pPr marL="171460" indent="-17146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Прикладывает пакет документов</a:t>
            </a:r>
          </a:p>
          <a:p>
            <a:pPr marL="171460" indent="-17146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 заявку ЭП</a:t>
            </a:r>
          </a:p>
          <a:p>
            <a:pPr marL="171460" indent="-17146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заявку на рассмотрение в Минпромторг России (отраслевой департамент)</a:t>
            </a:r>
          </a:p>
        </p:txBody>
      </p:sp>
      <p:pic>
        <p:nvPicPr>
          <p:cNvPr id="16" name="image1.png">
            <a:extLst>
              <a:ext uri="{FF2B5EF4-FFF2-40B4-BE49-F238E27FC236}">
                <a16:creationId xmlns:a16="http://schemas.microsoft.com/office/drawing/2014/main" xmlns="" id="{3BA3DA02-7FD9-484A-B0D0-D84216E822D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8069" y="1553275"/>
            <a:ext cx="2028367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Oval 3">
            <a:extLst>
              <a:ext uri="{FF2B5EF4-FFF2-40B4-BE49-F238E27FC236}">
                <a16:creationId xmlns:a16="http://schemas.microsoft.com/office/drawing/2014/main" xmlns="" id="{457A1F37-A91F-4FA0-9D21-598F9710BC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0937" y="1302585"/>
            <a:ext cx="186298" cy="201822"/>
          </a:xfrm>
          <a:prstGeom prst="ellipse">
            <a:avLst/>
          </a:prstGeom>
          <a:solidFill>
            <a:srgbClr val="808080"/>
          </a:solidFill>
          <a:ln w="9525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9E50671-9EF0-4B7E-A018-EB6F1604E971}"/>
              </a:ext>
            </a:extLst>
          </p:cNvPr>
          <p:cNvSpPr/>
          <p:nvPr/>
        </p:nvSpPr>
        <p:spPr>
          <a:xfrm>
            <a:off x="3598069" y="1949929"/>
            <a:ext cx="2667794" cy="205873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 заявку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84CD0E0-718F-479E-A0B0-5169294EC6A1}"/>
              </a:ext>
            </a:extLst>
          </p:cNvPr>
          <p:cNvSpPr/>
          <p:nvPr/>
        </p:nvSpPr>
        <p:spPr>
          <a:xfrm>
            <a:off x="3598069" y="2155802"/>
            <a:ext cx="2667794" cy="432035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комплектности и корректности заполнения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FDABBE69-E21B-4F59-B752-1E796E39858F}"/>
              </a:ext>
            </a:extLst>
          </p:cNvPr>
          <p:cNvGrpSpPr/>
          <p:nvPr/>
        </p:nvGrpSpPr>
        <p:grpSpPr>
          <a:xfrm>
            <a:off x="3646488" y="2793710"/>
            <a:ext cx="2570956" cy="531868"/>
            <a:chOff x="4030181" y="3739487"/>
            <a:chExt cx="2570956" cy="531868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BABFB23-0A85-4C23-B129-13E237098C2C}"/>
                </a:ext>
              </a:extLst>
            </p:cNvPr>
            <p:cNvSpPr/>
            <p:nvPr/>
          </p:nvSpPr>
          <p:spPr>
            <a:xfrm>
              <a:off x="4030181" y="3739487"/>
              <a:ext cx="2570956" cy="220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36000" bIns="0" rtlCol="0">
              <a:noAutofit/>
            </a:bodyPr>
            <a:lstStyle/>
            <a:p>
              <a:pPr algn="ctr">
                <a:lnSpc>
                  <a:spcPct val="70000"/>
                </a:lnSpc>
                <a:spcAft>
                  <a:spcPts val="1200"/>
                </a:spcAft>
              </a:pP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Заявка заполнена корректно?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6C1BB2FC-5F45-45AC-B2E9-8E3669694726}"/>
                </a:ext>
              </a:extLst>
            </p:cNvPr>
            <p:cNvGrpSpPr/>
            <p:nvPr/>
          </p:nvGrpSpPr>
          <p:grpSpPr>
            <a:xfrm>
              <a:off x="4281471" y="3966555"/>
              <a:ext cx="661562" cy="304800"/>
              <a:chOff x="4268763" y="4120277"/>
              <a:chExt cx="661562" cy="304800"/>
            </a:xfrm>
          </p:grpSpPr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xmlns="" id="{DCBEEDC5-3576-44B6-9945-7D6A540801D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268763" y="4120277"/>
                <a:ext cx="226477" cy="304800"/>
              </a:xfrm>
              <a:custGeom>
                <a:avLst/>
                <a:gdLst>
                  <a:gd name="T0" fmla="*/ 10191 w 324"/>
                  <a:gd name="T1" fmla="*/ 461868 h 403"/>
                  <a:gd name="T2" fmla="*/ 161788 w 324"/>
                  <a:gd name="T3" fmla="*/ 264651 h 403"/>
                  <a:gd name="T4" fmla="*/ 107009 w 324"/>
                  <a:gd name="T5" fmla="*/ 41988 h 403"/>
                  <a:gd name="T6" fmla="*/ 163062 w 324"/>
                  <a:gd name="T7" fmla="*/ 24175 h 403"/>
                  <a:gd name="T8" fmla="*/ 222936 w 324"/>
                  <a:gd name="T9" fmla="*/ 184493 h 403"/>
                  <a:gd name="T10" fmla="*/ 369437 w 324"/>
                  <a:gd name="T11" fmla="*/ 34354 h 403"/>
                  <a:gd name="T12" fmla="*/ 412750 w 324"/>
                  <a:gd name="T13" fmla="*/ 80159 h 403"/>
                  <a:gd name="T14" fmla="*/ 270071 w 324"/>
                  <a:gd name="T15" fmla="*/ 274830 h 403"/>
                  <a:gd name="T16" fmla="*/ 341410 w 324"/>
                  <a:gd name="T17" fmla="*/ 459323 h 403"/>
                  <a:gd name="T18" fmla="*/ 305741 w 324"/>
                  <a:gd name="T19" fmla="*/ 494949 h 403"/>
                  <a:gd name="T20" fmla="*/ 196184 w 324"/>
                  <a:gd name="T21" fmla="*/ 356261 h 403"/>
                  <a:gd name="T22" fmla="*/ 48409 w 324"/>
                  <a:gd name="T23" fmla="*/ 512762 h 403"/>
                  <a:gd name="T24" fmla="*/ 10191 w 324"/>
                  <a:gd name="T25" fmla="*/ 461868 h 4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4" h="403">
                    <a:moveTo>
                      <a:pt x="8" y="363"/>
                    </a:moveTo>
                    <a:cubicBezTo>
                      <a:pt x="8" y="363"/>
                      <a:pt x="49" y="278"/>
                      <a:pt x="127" y="208"/>
                    </a:cubicBezTo>
                    <a:cubicBezTo>
                      <a:pt x="87" y="122"/>
                      <a:pt x="84" y="64"/>
                      <a:pt x="84" y="33"/>
                    </a:cubicBezTo>
                    <a:cubicBezTo>
                      <a:pt x="84" y="2"/>
                      <a:pt x="113" y="0"/>
                      <a:pt x="128" y="19"/>
                    </a:cubicBezTo>
                    <a:cubicBezTo>
                      <a:pt x="128" y="19"/>
                      <a:pt x="141" y="89"/>
                      <a:pt x="175" y="145"/>
                    </a:cubicBezTo>
                    <a:cubicBezTo>
                      <a:pt x="250" y="52"/>
                      <a:pt x="290" y="27"/>
                      <a:pt x="290" y="27"/>
                    </a:cubicBezTo>
                    <a:cubicBezTo>
                      <a:pt x="320" y="35"/>
                      <a:pt x="324" y="63"/>
                      <a:pt x="324" y="63"/>
                    </a:cubicBezTo>
                    <a:cubicBezTo>
                      <a:pt x="311" y="95"/>
                      <a:pt x="259" y="124"/>
                      <a:pt x="212" y="216"/>
                    </a:cubicBezTo>
                    <a:cubicBezTo>
                      <a:pt x="203" y="266"/>
                      <a:pt x="263" y="330"/>
                      <a:pt x="268" y="361"/>
                    </a:cubicBezTo>
                    <a:cubicBezTo>
                      <a:pt x="256" y="377"/>
                      <a:pt x="260" y="377"/>
                      <a:pt x="240" y="389"/>
                    </a:cubicBezTo>
                    <a:cubicBezTo>
                      <a:pt x="240" y="389"/>
                      <a:pt x="188" y="340"/>
                      <a:pt x="154" y="280"/>
                    </a:cubicBezTo>
                    <a:cubicBezTo>
                      <a:pt x="113" y="315"/>
                      <a:pt x="102" y="339"/>
                      <a:pt x="38" y="403"/>
                    </a:cubicBezTo>
                    <a:cubicBezTo>
                      <a:pt x="38" y="403"/>
                      <a:pt x="0" y="401"/>
                      <a:pt x="8" y="363"/>
                    </a:cubicBezTo>
                    <a:close/>
                  </a:path>
                </a:pathLst>
              </a:custGeom>
              <a:solidFill>
                <a:srgbClr val="9C3328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9C332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tIns="100838" bIns="100838" anchor="ctr"/>
              <a:lstStyle/>
              <a:p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ПП РФ от 25.05.2017 г. №634">
                <a:extLst>
                  <a:ext uri="{FF2B5EF4-FFF2-40B4-BE49-F238E27FC236}">
                    <a16:creationId xmlns:a16="http://schemas.microsoft.com/office/drawing/2014/main" xmlns="" id="{F543238F-CD73-48BC-9567-2205AB087986}"/>
                  </a:ext>
                </a:extLst>
              </p:cNvPr>
              <p:cNvSpPr txBox="1"/>
              <p:nvPr/>
            </p:nvSpPr>
            <p:spPr>
              <a:xfrm>
                <a:off x="4512469" y="4199603"/>
                <a:ext cx="417856" cy="14614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</a:t>
                </a:r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B2213490-FB51-4D13-A526-FE01B848CABC}"/>
                </a:ext>
              </a:extLst>
            </p:cNvPr>
            <p:cNvGrpSpPr/>
            <p:nvPr/>
          </p:nvGrpSpPr>
          <p:grpSpPr>
            <a:xfrm>
              <a:off x="5688286" y="3966555"/>
              <a:ext cx="682528" cy="304800"/>
              <a:chOff x="5697523" y="4120277"/>
              <a:chExt cx="682528" cy="304800"/>
            </a:xfrm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xmlns="" id="{BFEFE750-6555-4FB2-AC14-40BEC939179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697523" y="4120277"/>
                <a:ext cx="260993" cy="304800"/>
              </a:xfrm>
              <a:custGeom>
                <a:avLst/>
                <a:gdLst>
                  <a:gd name="T0" fmla="*/ 2544 w 352"/>
                  <a:gd name="T1" fmla="*/ 335280 h 380"/>
                  <a:gd name="T2" fmla="*/ 99201 w 352"/>
                  <a:gd name="T3" fmla="*/ 482600 h 380"/>
                  <a:gd name="T4" fmla="*/ 167878 w 352"/>
                  <a:gd name="T5" fmla="*/ 480060 h 380"/>
                  <a:gd name="T6" fmla="*/ 447675 w 352"/>
                  <a:gd name="T7" fmla="*/ 33020 h 380"/>
                  <a:gd name="T8" fmla="*/ 376454 w 352"/>
                  <a:gd name="T9" fmla="*/ 17780 h 380"/>
                  <a:gd name="T10" fmla="*/ 129724 w 352"/>
                  <a:gd name="T11" fmla="*/ 386080 h 380"/>
                  <a:gd name="T12" fmla="*/ 35611 w 352"/>
                  <a:gd name="T13" fmla="*/ 307340 h 380"/>
                  <a:gd name="T14" fmla="*/ 2544 w 352"/>
                  <a:gd name="T15" fmla="*/ 335280 h 3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2" h="380">
                    <a:moveTo>
                      <a:pt x="2" y="264"/>
                    </a:moveTo>
                    <a:cubicBezTo>
                      <a:pt x="42" y="304"/>
                      <a:pt x="56" y="361"/>
                      <a:pt x="78" y="380"/>
                    </a:cubicBezTo>
                    <a:cubicBezTo>
                      <a:pt x="105" y="379"/>
                      <a:pt x="132" y="378"/>
                      <a:pt x="132" y="378"/>
                    </a:cubicBezTo>
                    <a:cubicBezTo>
                      <a:pt x="190" y="174"/>
                      <a:pt x="352" y="26"/>
                      <a:pt x="352" y="26"/>
                    </a:cubicBezTo>
                    <a:cubicBezTo>
                      <a:pt x="318" y="0"/>
                      <a:pt x="296" y="14"/>
                      <a:pt x="296" y="14"/>
                    </a:cubicBezTo>
                    <a:cubicBezTo>
                      <a:pt x="296" y="14"/>
                      <a:pt x="186" y="130"/>
                      <a:pt x="102" y="304"/>
                    </a:cubicBezTo>
                    <a:cubicBezTo>
                      <a:pt x="86" y="258"/>
                      <a:pt x="28" y="242"/>
                      <a:pt x="28" y="242"/>
                    </a:cubicBezTo>
                    <a:cubicBezTo>
                      <a:pt x="28" y="242"/>
                      <a:pt x="0" y="246"/>
                      <a:pt x="2" y="264"/>
                    </a:cubicBezTo>
                    <a:close/>
                  </a:path>
                </a:pathLst>
              </a:cu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100838" bIns="100838" anchor="ctr"/>
              <a:lstStyle/>
              <a:p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ПП РФ от 25.05.2017 г. №634">
                <a:extLst>
                  <a:ext uri="{FF2B5EF4-FFF2-40B4-BE49-F238E27FC236}">
                    <a16:creationId xmlns:a16="http://schemas.microsoft.com/office/drawing/2014/main" xmlns="" id="{F5636FA0-138C-4280-8583-AA128C4E981F}"/>
                  </a:ext>
                </a:extLst>
              </p:cNvPr>
              <p:cNvSpPr txBox="1"/>
              <p:nvPr/>
            </p:nvSpPr>
            <p:spPr>
              <a:xfrm>
                <a:off x="5960951" y="4196477"/>
                <a:ext cx="419100" cy="152400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</a:t>
                </a:r>
              </a:p>
            </p:txBody>
          </p:sp>
        </p:grpSp>
      </p:grp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BE79198C-5E94-41FE-8155-F94B49D64DA5}"/>
              </a:ext>
            </a:extLst>
          </p:cNvPr>
          <p:cNvCxnSpPr>
            <a:cxnSpLocks/>
            <a:stCxn id="29" idx="2"/>
          </p:cNvCxnSpPr>
          <p:nvPr/>
        </p:nvCxnSpPr>
        <p:spPr>
          <a:xfrm rot="5400000">
            <a:off x="3192183" y="2858687"/>
            <a:ext cx="770665" cy="1545795"/>
          </a:xfrm>
          <a:prstGeom prst="bentConnector2">
            <a:avLst/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7296DF9F-C477-4CA4-8B76-B262C3D37D2A}"/>
              </a:ext>
            </a:extLst>
          </p:cNvPr>
          <p:cNvCxnSpPr>
            <a:stCxn id="19" idx="2"/>
            <a:endCxn id="26" idx="0"/>
          </p:cNvCxnSpPr>
          <p:nvPr/>
        </p:nvCxnSpPr>
        <p:spPr>
          <a:xfrm>
            <a:off x="4931966" y="2587837"/>
            <a:ext cx="0" cy="205873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33BDF300-F1AE-4BA6-8610-6E797D4B0E01}"/>
              </a:ext>
            </a:extLst>
          </p:cNvPr>
          <p:cNvSpPr/>
          <p:nvPr/>
        </p:nvSpPr>
        <p:spPr>
          <a:xfrm>
            <a:off x="6093011" y="1816288"/>
            <a:ext cx="2687452" cy="790407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поиск аналогов для заявленной продукции в реестрах российской и евразийской продукции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xmlns="" id="{F2F0851F-55EF-4E7A-811C-F5C589627752}"/>
              </a:ext>
            </a:extLst>
          </p:cNvPr>
          <p:cNvCxnSpPr>
            <a:cxnSpLocks/>
          </p:cNvCxnSpPr>
          <p:nvPr/>
        </p:nvCxnSpPr>
        <p:spPr>
          <a:xfrm flipV="1">
            <a:off x="6032161" y="2258348"/>
            <a:ext cx="125548" cy="894866"/>
          </a:xfrm>
          <a:prstGeom prst="bentConnector3">
            <a:avLst>
              <a:gd name="adj1" fmla="val 50000"/>
            </a:avLst>
          </a:prstGeom>
          <a:ln>
            <a:solidFill>
              <a:srgbClr val="3D6E8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A557E848-F627-4BD7-90CB-D8508168D5B4}"/>
              </a:ext>
            </a:extLst>
          </p:cNvPr>
          <p:cNvGrpSpPr/>
          <p:nvPr/>
        </p:nvGrpSpPr>
        <p:grpSpPr>
          <a:xfrm>
            <a:off x="6161088" y="2793710"/>
            <a:ext cx="2570956" cy="531868"/>
            <a:chOff x="4030181" y="3739487"/>
            <a:chExt cx="2570956" cy="531868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345130EF-3D65-4B7B-A782-67DDEC983C6F}"/>
                </a:ext>
              </a:extLst>
            </p:cNvPr>
            <p:cNvSpPr/>
            <p:nvPr/>
          </p:nvSpPr>
          <p:spPr>
            <a:xfrm>
              <a:off x="4030181" y="3739487"/>
              <a:ext cx="2570956" cy="220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36000" bIns="0" rtlCol="0">
              <a:noAutofit/>
            </a:bodyPr>
            <a:lstStyle/>
            <a:p>
              <a:pPr algn="ctr">
                <a:lnSpc>
                  <a:spcPct val="70000"/>
                </a:lnSpc>
                <a:spcAft>
                  <a:spcPts val="1200"/>
                </a:spcAft>
              </a:pP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Аналог найден?</a:t>
              </a: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A79654AD-C1B8-4746-9097-635EEB09394B}"/>
                </a:ext>
              </a:extLst>
            </p:cNvPr>
            <p:cNvGrpSpPr/>
            <p:nvPr/>
          </p:nvGrpSpPr>
          <p:grpSpPr>
            <a:xfrm>
              <a:off x="4281471" y="3966555"/>
              <a:ext cx="661562" cy="304800"/>
              <a:chOff x="4268763" y="4120277"/>
              <a:chExt cx="661562" cy="304800"/>
            </a:xfrm>
          </p:grpSpPr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xmlns="" id="{6BAE7DB2-232A-4E5F-8505-8165B4307D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268763" y="4120277"/>
                <a:ext cx="226477" cy="304800"/>
              </a:xfrm>
              <a:custGeom>
                <a:avLst/>
                <a:gdLst>
                  <a:gd name="T0" fmla="*/ 10191 w 324"/>
                  <a:gd name="T1" fmla="*/ 461868 h 403"/>
                  <a:gd name="T2" fmla="*/ 161788 w 324"/>
                  <a:gd name="T3" fmla="*/ 264651 h 403"/>
                  <a:gd name="T4" fmla="*/ 107009 w 324"/>
                  <a:gd name="T5" fmla="*/ 41988 h 403"/>
                  <a:gd name="T6" fmla="*/ 163062 w 324"/>
                  <a:gd name="T7" fmla="*/ 24175 h 403"/>
                  <a:gd name="T8" fmla="*/ 222936 w 324"/>
                  <a:gd name="T9" fmla="*/ 184493 h 403"/>
                  <a:gd name="T10" fmla="*/ 369437 w 324"/>
                  <a:gd name="T11" fmla="*/ 34354 h 403"/>
                  <a:gd name="T12" fmla="*/ 412750 w 324"/>
                  <a:gd name="T13" fmla="*/ 80159 h 403"/>
                  <a:gd name="T14" fmla="*/ 270071 w 324"/>
                  <a:gd name="T15" fmla="*/ 274830 h 403"/>
                  <a:gd name="T16" fmla="*/ 341410 w 324"/>
                  <a:gd name="T17" fmla="*/ 459323 h 403"/>
                  <a:gd name="T18" fmla="*/ 305741 w 324"/>
                  <a:gd name="T19" fmla="*/ 494949 h 403"/>
                  <a:gd name="T20" fmla="*/ 196184 w 324"/>
                  <a:gd name="T21" fmla="*/ 356261 h 403"/>
                  <a:gd name="T22" fmla="*/ 48409 w 324"/>
                  <a:gd name="T23" fmla="*/ 512762 h 403"/>
                  <a:gd name="T24" fmla="*/ 10191 w 324"/>
                  <a:gd name="T25" fmla="*/ 461868 h 4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4" h="403">
                    <a:moveTo>
                      <a:pt x="8" y="363"/>
                    </a:moveTo>
                    <a:cubicBezTo>
                      <a:pt x="8" y="363"/>
                      <a:pt x="49" y="278"/>
                      <a:pt x="127" y="208"/>
                    </a:cubicBezTo>
                    <a:cubicBezTo>
                      <a:pt x="87" y="122"/>
                      <a:pt x="84" y="64"/>
                      <a:pt x="84" y="33"/>
                    </a:cubicBezTo>
                    <a:cubicBezTo>
                      <a:pt x="84" y="2"/>
                      <a:pt x="113" y="0"/>
                      <a:pt x="128" y="19"/>
                    </a:cubicBezTo>
                    <a:cubicBezTo>
                      <a:pt x="128" y="19"/>
                      <a:pt x="141" y="89"/>
                      <a:pt x="175" y="145"/>
                    </a:cubicBezTo>
                    <a:cubicBezTo>
                      <a:pt x="250" y="52"/>
                      <a:pt x="290" y="27"/>
                      <a:pt x="290" y="27"/>
                    </a:cubicBezTo>
                    <a:cubicBezTo>
                      <a:pt x="320" y="35"/>
                      <a:pt x="324" y="63"/>
                      <a:pt x="324" y="63"/>
                    </a:cubicBezTo>
                    <a:cubicBezTo>
                      <a:pt x="311" y="95"/>
                      <a:pt x="259" y="124"/>
                      <a:pt x="212" y="216"/>
                    </a:cubicBezTo>
                    <a:cubicBezTo>
                      <a:pt x="203" y="266"/>
                      <a:pt x="263" y="330"/>
                      <a:pt x="268" y="361"/>
                    </a:cubicBezTo>
                    <a:cubicBezTo>
                      <a:pt x="256" y="377"/>
                      <a:pt x="260" y="377"/>
                      <a:pt x="240" y="389"/>
                    </a:cubicBezTo>
                    <a:cubicBezTo>
                      <a:pt x="240" y="389"/>
                      <a:pt x="188" y="340"/>
                      <a:pt x="154" y="280"/>
                    </a:cubicBezTo>
                    <a:cubicBezTo>
                      <a:pt x="113" y="315"/>
                      <a:pt x="102" y="339"/>
                      <a:pt x="38" y="403"/>
                    </a:cubicBezTo>
                    <a:cubicBezTo>
                      <a:pt x="38" y="403"/>
                      <a:pt x="0" y="401"/>
                      <a:pt x="8" y="363"/>
                    </a:cubicBezTo>
                    <a:close/>
                  </a:path>
                </a:pathLst>
              </a:custGeom>
              <a:solidFill>
                <a:srgbClr val="9C3328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9C332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tIns="100838" bIns="100838" anchor="ctr"/>
              <a:lstStyle/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П РФ от 25.05.2017 г. №634">
                <a:extLst>
                  <a:ext uri="{FF2B5EF4-FFF2-40B4-BE49-F238E27FC236}">
                    <a16:creationId xmlns:a16="http://schemas.microsoft.com/office/drawing/2014/main" xmlns="" id="{CFC34B96-2F86-4767-8CAD-209CDD87FAAE}"/>
                  </a:ext>
                </a:extLst>
              </p:cNvPr>
              <p:cNvSpPr txBox="1"/>
              <p:nvPr/>
            </p:nvSpPr>
            <p:spPr>
              <a:xfrm>
                <a:off x="4512469" y="4199603"/>
                <a:ext cx="417856" cy="14614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</a:t>
                </a: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xmlns="" id="{872A4410-297A-4442-A725-A9BD328B6236}"/>
                </a:ext>
              </a:extLst>
            </p:cNvPr>
            <p:cNvGrpSpPr/>
            <p:nvPr/>
          </p:nvGrpSpPr>
          <p:grpSpPr>
            <a:xfrm>
              <a:off x="5688286" y="3966555"/>
              <a:ext cx="682528" cy="304800"/>
              <a:chOff x="5697523" y="4120277"/>
              <a:chExt cx="682528" cy="304800"/>
            </a:xfrm>
          </p:grpSpPr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xmlns="" id="{7C4447CE-34A0-4C7A-908F-D053523463A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697523" y="4120277"/>
                <a:ext cx="260993" cy="304800"/>
              </a:xfrm>
              <a:custGeom>
                <a:avLst/>
                <a:gdLst>
                  <a:gd name="T0" fmla="*/ 2544 w 352"/>
                  <a:gd name="T1" fmla="*/ 335280 h 380"/>
                  <a:gd name="T2" fmla="*/ 99201 w 352"/>
                  <a:gd name="T3" fmla="*/ 482600 h 380"/>
                  <a:gd name="T4" fmla="*/ 167878 w 352"/>
                  <a:gd name="T5" fmla="*/ 480060 h 380"/>
                  <a:gd name="T6" fmla="*/ 447675 w 352"/>
                  <a:gd name="T7" fmla="*/ 33020 h 380"/>
                  <a:gd name="T8" fmla="*/ 376454 w 352"/>
                  <a:gd name="T9" fmla="*/ 17780 h 380"/>
                  <a:gd name="T10" fmla="*/ 129724 w 352"/>
                  <a:gd name="T11" fmla="*/ 386080 h 380"/>
                  <a:gd name="T12" fmla="*/ 35611 w 352"/>
                  <a:gd name="T13" fmla="*/ 307340 h 380"/>
                  <a:gd name="T14" fmla="*/ 2544 w 352"/>
                  <a:gd name="T15" fmla="*/ 335280 h 3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2" h="380">
                    <a:moveTo>
                      <a:pt x="2" y="264"/>
                    </a:moveTo>
                    <a:cubicBezTo>
                      <a:pt x="42" y="304"/>
                      <a:pt x="56" y="361"/>
                      <a:pt x="78" y="380"/>
                    </a:cubicBezTo>
                    <a:cubicBezTo>
                      <a:pt x="105" y="379"/>
                      <a:pt x="132" y="378"/>
                      <a:pt x="132" y="378"/>
                    </a:cubicBezTo>
                    <a:cubicBezTo>
                      <a:pt x="190" y="174"/>
                      <a:pt x="352" y="26"/>
                      <a:pt x="352" y="26"/>
                    </a:cubicBezTo>
                    <a:cubicBezTo>
                      <a:pt x="318" y="0"/>
                      <a:pt x="296" y="14"/>
                      <a:pt x="296" y="14"/>
                    </a:cubicBezTo>
                    <a:cubicBezTo>
                      <a:pt x="296" y="14"/>
                      <a:pt x="186" y="130"/>
                      <a:pt x="102" y="304"/>
                    </a:cubicBezTo>
                    <a:cubicBezTo>
                      <a:pt x="86" y="258"/>
                      <a:pt x="28" y="242"/>
                      <a:pt x="28" y="242"/>
                    </a:cubicBezTo>
                    <a:cubicBezTo>
                      <a:pt x="28" y="242"/>
                      <a:pt x="0" y="246"/>
                      <a:pt x="2" y="264"/>
                    </a:cubicBezTo>
                    <a:close/>
                  </a:path>
                </a:pathLst>
              </a:cu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100838" bIns="100838" anchor="ctr"/>
              <a:lstStyle/>
              <a:p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П РФ от 25.05.2017 г. №634">
                <a:extLst>
                  <a:ext uri="{FF2B5EF4-FFF2-40B4-BE49-F238E27FC236}">
                    <a16:creationId xmlns:a16="http://schemas.microsoft.com/office/drawing/2014/main" xmlns="" id="{28F51573-F087-449E-9D26-5D1D0C064147}"/>
                  </a:ext>
                </a:extLst>
              </p:cNvPr>
              <p:cNvSpPr txBox="1"/>
              <p:nvPr/>
            </p:nvSpPr>
            <p:spPr>
              <a:xfrm>
                <a:off x="5960951" y="4196477"/>
                <a:ext cx="419100" cy="152400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</a:t>
                </a:r>
              </a:p>
            </p:txBody>
          </p:sp>
        </p:grp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6C420D1C-F7D1-4ACF-81AB-7BFCE595EA02}"/>
              </a:ext>
            </a:extLst>
          </p:cNvPr>
          <p:cNvGrpSpPr>
            <a:grpSpLocks noChangeAspect="1"/>
          </p:cNvGrpSpPr>
          <p:nvPr/>
        </p:nvGrpSpPr>
        <p:grpSpPr>
          <a:xfrm>
            <a:off x="8750300" y="1505323"/>
            <a:ext cx="474173" cy="304799"/>
            <a:chOff x="1849080" y="3973013"/>
            <a:chExt cx="4876190" cy="3134423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5362E64C-13F8-420C-BA33-143208756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975" b="17745"/>
            <a:stretch/>
          </p:blipFill>
          <p:spPr>
            <a:xfrm>
              <a:off x="1849080" y="3973013"/>
              <a:ext cx="4876190" cy="3134423"/>
            </a:xfrm>
            <a:prstGeom prst="rect">
              <a:avLst/>
            </a:prstGeom>
          </p:spPr>
        </p:pic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D5748748-85D4-4C4A-827A-835C8B4E1D4A}"/>
                </a:ext>
              </a:extLst>
            </p:cNvPr>
            <p:cNvSpPr/>
            <p:nvPr/>
          </p:nvSpPr>
          <p:spPr>
            <a:xfrm>
              <a:off x="3402136" y="5534025"/>
              <a:ext cx="1769784" cy="36488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Oval 3">
            <a:extLst>
              <a:ext uri="{FF2B5EF4-FFF2-40B4-BE49-F238E27FC236}">
                <a16:creationId xmlns:a16="http://schemas.microsoft.com/office/drawing/2014/main" xmlns="" id="{0E495AB4-229A-4058-8480-E259328247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94237" y="1302585"/>
            <a:ext cx="186298" cy="201822"/>
          </a:xfrm>
          <a:prstGeom prst="ellipse">
            <a:avLst/>
          </a:prstGeom>
          <a:solidFill>
            <a:srgbClr val="808080"/>
          </a:solidFill>
          <a:ln w="9525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7" name="ПП РФ от 25.05.2017 г. №634">
            <a:extLst>
              <a:ext uri="{FF2B5EF4-FFF2-40B4-BE49-F238E27FC236}">
                <a16:creationId xmlns:a16="http://schemas.microsoft.com/office/drawing/2014/main" xmlns="" id="{54B91165-A0D5-46DA-BD32-966575DF79C2}"/>
              </a:ext>
            </a:extLst>
          </p:cNvPr>
          <p:cNvSpPr txBox="1"/>
          <p:nvPr/>
        </p:nvSpPr>
        <p:spPr>
          <a:xfrm>
            <a:off x="9313069" y="1577383"/>
            <a:ext cx="3455192" cy="1714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производитель аналога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1756FEE3-2D4D-4F27-8522-27FCA194EB4C}"/>
              </a:ext>
            </a:extLst>
          </p:cNvPr>
          <p:cNvSpPr/>
          <p:nvPr/>
        </p:nvSpPr>
        <p:spPr>
          <a:xfrm>
            <a:off x="8809395" y="1949929"/>
            <a:ext cx="3948546" cy="482925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ручное сравнение параметров продукции и выбор товаров, являющихся аналогами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рабочих дней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xmlns="" id="{90ABACF1-1852-44BA-9063-7FD216A8A9B1}"/>
              </a:ext>
            </a:extLst>
          </p:cNvPr>
          <p:cNvCxnSpPr>
            <a:cxnSpLocks/>
            <a:stCxn id="144" idx="3"/>
            <a:endCxn id="69" idx="1"/>
          </p:cNvCxnSpPr>
          <p:nvPr/>
        </p:nvCxnSpPr>
        <p:spPr>
          <a:xfrm flipV="1">
            <a:off x="8658225" y="2191392"/>
            <a:ext cx="151170" cy="1491114"/>
          </a:xfrm>
          <a:prstGeom prst="bentConnector3">
            <a:avLst>
              <a:gd name="adj1" fmla="val 50000"/>
            </a:avLst>
          </a:prstGeom>
          <a:ln>
            <a:solidFill>
              <a:srgbClr val="3D6E8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68C46D6F-9F51-4F89-B4B0-048F67074210}"/>
              </a:ext>
            </a:extLst>
          </p:cNvPr>
          <p:cNvGrpSpPr/>
          <p:nvPr/>
        </p:nvGrpSpPr>
        <p:grpSpPr>
          <a:xfrm>
            <a:off x="9010891" y="2785010"/>
            <a:ext cx="3694842" cy="531868"/>
            <a:chOff x="3468238" y="3739487"/>
            <a:chExt cx="3694842" cy="531868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5BCC9F34-3480-49CD-BA42-5396B9E28D71}"/>
                </a:ext>
              </a:extLst>
            </p:cNvPr>
            <p:cNvSpPr/>
            <p:nvPr/>
          </p:nvSpPr>
          <p:spPr>
            <a:xfrm>
              <a:off x="3468238" y="3739487"/>
              <a:ext cx="3694842" cy="171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36000" bIns="0" rtlCol="0">
              <a:noAutofit/>
            </a:bodyPr>
            <a:lstStyle/>
            <a:p>
              <a:pPr algn="ctr">
                <a:lnSpc>
                  <a:spcPct val="70000"/>
                </a:lnSpc>
                <a:spcAft>
                  <a:spcPts val="1200"/>
                </a:spcAft>
              </a:pP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Возможность производства аналога подтверждена?</a:t>
              </a:r>
            </a:p>
          </p:txBody>
        </p: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xmlns="" id="{585F179E-7378-4A6A-B924-28C07AA1EB9F}"/>
                </a:ext>
              </a:extLst>
            </p:cNvPr>
            <p:cNvGrpSpPr/>
            <p:nvPr/>
          </p:nvGrpSpPr>
          <p:grpSpPr>
            <a:xfrm>
              <a:off x="4281471" y="3966555"/>
              <a:ext cx="661562" cy="304800"/>
              <a:chOff x="4268763" y="4120277"/>
              <a:chExt cx="661562" cy="304800"/>
            </a:xfrm>
          </p:grpSpPr>
          <p:sp>
            <p:nvSpPr>
              <p:cNvPr id="81" name="Freeform 9">
                <a:extLst>
                  <a:ext uri="{FF2B5EF4-FFF2-40B4-BE49-F238E27FC236}">
                    <a16:creationId xmlns:a16="http://schemas.microsoft.com/office/drawing/2014/main" xmlns="" id="{A2D27021-7085-4388-A103-E0D6AAB5BC6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268763" y="4120277"/>
                <a:ext cx="226477" cy="304800"/>
              </a:xfrm>
              <a:custGeom>
                <a:avLst/>
                <a:gdLst>
                  <a:gd name="T0" fmla="*/ 10191 w 324"/>
                  <a:gd name="T1" fmla="*/ 461868 h 403"/>
                  <a:gd name="T2" fmla="*/ 161788 w 324"/>
                  <a:gd name="T3" fmla="*/ 264651 h 403"/>
                  <a:gd name="T4" fmla="*/ 107009 w 324"/>
                  <a:gd name="T5" fmla="*/ 41988 h 403"/>
                  <a:gd name="T6" fmla="*/ 163062 w 324"/>
                  <a:gd name="T7" fmla="*/ 24175 h 403"/>
                  <a:gd name="T8" fmla="*/ 222936 w 324"/>
                  <a:gd name="T9" fmla="*/ 184493 h 403"/>
                  <a:gd name="T10" fmla="*/ 369437 w 324"/>
                  <a:gd name="T11" fmla="*/ 34354 h 403"/>
                  <a:gd name="T12" fmla="*/ 412750 w 324"/>
                  <a:gd name="T13" fmla="*/ 80159 h 403"/>
                  <a:gd name="T14" fmla="*/ 270071 w 324"/>
                  <a:gd name="T15" fmla="*/ 274830 h 403"/>
                  <a:gd name="T16" fmla="*/ 341410 w 324"/>
                  <a:gd name="T17" fmla="*/ 459323 h 403"/>
                  <a:gd name="T18" fmla="*/ 305741 w 324"/>
                  <a:gd name="T19" fmla="*/ 494949 h 403"/>
                  <a:gd name="T20" fmla="*/ 196184 w 324"/>
                  <a:gd name="T21" fmla="*/ 356261 h 403"/>
                  <a:gd name="T22" fmla="*/ 48409 w 324"/>
                  <a:gd name="T23" fmla="*/ 512762 h 403"/>
                  <a:gd name="T24" fmla="*/ 10191 w 324"/>
                  <a:gd name="T25" fmla="*/ 461868 h 4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4" h="403">
                    <a:moveTo>
                      <a:pt x="8" y="363"/>
                    </a:moveTo>
                    <a:cubicBezTo>
                      <a:pt x="8" y="363"/>
                      <a:pt x="49" y="278"/>
                      <a:pt x="127" y="208"/>
                    </a:cubicBezTo>
                    <a:cubicBezTo>
                      <a:pt x="87" y="122"/>
                      <a:pt x="84" y="64"/>
                      <a:pt x="84" y="33"/>
                    </a:cubicBezTo>
                    <a:cubicBezTo>
                      <a:pt x="84" y="2"/>
                      <a:pt x="113" y="0"/>
                      <a:pt x="128" y="19"/>
                    </a:cubicBezTo>
                    <a:cubicBezTo>
                      <a:pt x="128" y="19"/>
                      <a:pt x="141" y="89"/>
                      <a:pt x="175" y="145"/>
                    </a:cubicBezTo>
                    <a:cubicBezTo>
                      <a:pt x="250" y="52"/>
                      <a:pt x="290" y="27"/>
                      <a:pt x="290" y="27"/>
                    </a:cubicBezTo>
                    <a:cubicBezTo>
                      <a:pt x="320" y="35"/>
                      <a:pt x="324" y="63"/>
                      <a:pt x="324" y="63"/>
                    </a:cubicBezTo>
                    <a:cubicBezTo>
                      <a:pt x="311" y="95"/>
                      <a:pt x="259" y="124"/>
                      <a:pt x="212" y="216"/>
                    </a:cubicBezTo>
                    <a:cubicBezTo>
                      <a:pt x="203" y="266"/>
                      <a:pt x="263" y="330"/>
                      <a:pt x="268" y="361"/>
                    </a:cubicBezTo>
                    <a:cubicBezTo>
                      <a:pt x="256" y="377"/>
                      <a:pt x="260" y="377"/>
                      <a:pt x="240" y="389"/>
                    </a:cubicBezTo>
                    <a:cubicBezTo>
                      <a:pt x="240" y="389"/>
                      <a:pt x="188" y="340"/>
                      <a:pt x="154" y="280"/>
                    </a:cubicBezTo>
                    <a:cubicBezTo>
                      <a:pt x="113" y="315"/>
                      <a:pt x="102" y="339"/>
                      <a:pt x="38" y="403"/>
                    </a:cubicBezTo>
                    <a:cubicBezTo>
                      <a:pt x="38" y="403"/>
                      <a:pt x="0" y="401"/>
                      <a:pt x="8" y="363"/>
                    </a:cubicBezTo>
                    <a:close/>
                  </a:path>
                </a:pathLst>
              </a:custGeom>
              <a:solidFill>
                <a:srgbClr val="9C3328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9C332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tIns="100838" bIns="100838" anchor="ctr"/>
              <a:lstStyle/>
              <a:p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П РФ от 25.05.2017 г. №634">
                <a:extLst>
                  <a:ext uri="{FF2B5EF4-FFF2-40B4-BE49-F238E27FC236}">
                    <a16:creationId xmlns:a16="http://schemas.microsoft.com/office/drawing/2014/main" xmlns="" id="{9BF36A1A-2BCB-4093-8E97-D04685ABC12C}"/>
                  </a:ext>
                </a:extLst>
              </p:cNvPr>
              <p:cNvSpPr txBox="1"/>
              <p:nvPr/>
            </p:nvSpPr>
            <p:spPr>
              <a:xfrm>
                <a:off x="4512469" y="4199603"/>
                <a:ext cx="417856" cy="14614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</a:t>
                </a:r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xmlns="" id="{A6E0754C-1C1F-48F9-ADE8-9E95CD0FD8A0}"/>
                </a:ext>
              </a:extLst>
            </p:cNvPr>
            <p:cNvGrpSpPr/>
            <p:nvPr/>
          </p:nvGrpSpPr>
          <p:grpSpPr>
            <a:xfrm>
              <a:off x="5688286" y="3966555"/>
              <a:ext cx="682528" cy="304800"/>
              <a:chOff x="5697523" y="4120277"/>
              <a:chExt cx="682528" cy="304800"/>
            </a:xfrm>
          </p:grpSpPr>
          <p:sp>
            <p:nvSpPr>
              <p:cNvPr id="79" name="Freeform 10">
                <a:extLst>
                  <a:ext uri="{FF2B5EF4-FFF2-40B4-BE49-F238E27FC236}">
                    <a16:creationId xmlns:a16="http://schemas.microsoft.com/office/drawing/2014/main" xmlns="" id="{CE3D2904-185F-4F2F-A0A9-23AF967AC44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697523" y="4120277"/>
                <a:ext cx="260993" cy="304800"/>
              </a:xfrm>
              <a:custGeom>
                <a:avLst/>
                <a:gdLst>
                  <a:gd name="T0" fmla="*/ 2544 w 352"/>
                  <a:gd name="T1" fmla="*/ 335280 h 380"/>
                  <a:gd name="T2" fmla="*/ 99201 w 352"/>
                  <a:gd name="T3" fmla="*/ 482600 h 380"/>
                  <a:gd name="T4" fmla="*/ 167878 w 352"/>
                  <a:gd name="T5" fmla="*/ 480060 h 380"/>
                  <a:gd name="T6" fmla="*/ 447675 w 352"/>
                  <a:gd name="T7" fmla="*/ 33020 h 380"/>
                  <a:gd name="T8" fmla="*/ 376454 w 352"/>
                  <a:gd name="T9" fmla="*/ 17780 h 380"/>
                  <a:gd name="T10" fmla="*/ 129724 w 352"/>
                  <a:gd name="T11" fmla="*/ 386080 h 380"/>
                  <a:gd name="T12" fmla="*/ 35611 w 352"/>
                  <a:gd name="T13" fmla="*/ 307340 h 380"/>
                  <a:gd name="T14" fmla="*/ 2544 w 352"/>
                  <a:gd name="T15" fmla="*/ 335280 h 3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2" h="380">
                    <a:moveTo>
                      <a:pt x="2" y="264"/>
                    </a:moveTo>
                    <a:cubicBezTo>
                      <a:pt x="42" y="304"/>
                      <a:pt x="56" y="361"/>
                      <a:pt x="78" y="380"/>
                    </a:cubicBezTo>
                    <a:cubicBezTo>
                      <a:pt x="105" y="379"/>
                      <a:pt x="132" y="378"/>
                      <a:pt x="132" y="378"/>
                    </a:cubicBezTo>
                    <a:cubicBezTo>
                      <a:pt x="190" y="174"/>
                      <a:pt x="352" y="26"/>
                      <a:pt x="352" y="26"/>
                    </a:cubicBezTo>
                    <a:cubicBezTo>
                      <a:pt x="318" y="0"/>
                      <a:pt x="296" y="14"/>
                      <a:pt x="296" y="14"/>
                    </a:cubicBezTo>
                    <a:cubicBezTo>
                      <a:pt x="296" y="14"/>
                      <a:pt x="186" y="130"/>
                      <a:pt x="102" y="304"/>
                    </a:cubicBezTo>
                    <a:cubicBezTo>
                      <a:pt x="86" y="258"/>
                      <a:pt x="28" y="242"/>
                      <a:pt x="28" y="242"/>
                    </a:cubicBezTo>
                    <a:cubicBezTo>
                      <a:pt x="28" y="242"/>
                      <a:pt x="0" y="246"/>
                      <a:pt x="2" y="264"/>
                    </a:cubicBezTo>
                    <a:close/>
                  </a:path>
                </a:pathLst>
              </a:cu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100838" bIns="100838" anchor="ctr"/>
              <a:lstStyle/>
              <a:p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П РФ от 25.05.2017 г. №634">
                <a:extLst>
                  <a:ext uri="{FF2B5EF4-FFF2-40B4-BE49-F238E27FC236}">
                    <a16:creationId xmlns:a16="http://schemas.microsoft.com/office/drawing/2014/main" xmlns="" id="{D4C0FD3C-CF93-4460-8DFF-911DB0C28F56}"/>
                  </a:ext>
                </a:extLst>
              </p:cNvPr>
              <p:cNvSpPr txBox="1"/>
              <p:nvPr/>
            </p:nvSpPr>
            <p:spPr>
              <a:xfrm>
                <a:off x="5960951" y="4196477"/>
                <a:ext cx="419100" cy="152400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</a:t>
                </a:r>
              </a:p>
            </p:txBody>
          </p:sp>
        </p:grpSp>
      </p:grp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4F7D6AB8-7A98-4C4E-ACB9-F45F58DB4306}"/>
              </a:ext>
            </a:extLst>
          </p:cNvPr>
          <p:cNvCxnSpPr>
            <a:cxnSpLocks/>
          </p:cNvCxnSpPr>
          <p:nvPr/>
        </p:nvCxnSpPr>
        <p:spPr>
          <a:xfrm flipH="1">
            <a:off x="7312539" y="2590421"/>
            <a:ext cx="2666" cy="207479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CFFF9C83-1233-4837-9707-DBD75562903C}"/>
              </a:ext>
            </a:extLst>
          </p:cNvPr>
          <p:cNvCxnSpPr>
            <a:cxnSpLocks/>
          </p:cNvCxnSpPr>
          <p:nvPr/>
        </p:nvCxnSpPr>
        <p:spPr>
          <a:xfrm>
            <a:off x="10791750" y="2396583"/>
            <a:ext cx="8083" cy="332814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xmlns="" id="{4D747516-7074-48CB-9B4A-8E53315A5CBA}"/>
              </a:ext>
            </a:extLst>
          </p:cNvPr>
          <p:cNvGrpSpPr/>
          <p:nvPr/>
        </p:nvGrpSpPr>
        <p:grpSpPr>
          <a:xfrm>
            <a:off x="634180" y="4530043"/>
            <a:ext cx="7978734" cy="818642"/>
            <a:chOff x="634180" y="5324039"/>
            <a:chExt cx="7978734" cy="818642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xmlns="" id="{7E03894C-6F2D-40EF-8769-C8B83F441360}"/>
                </a:ext>
              </a:extLst>
            </p:cNvPr>
            <p:cNvGrpSpPr/>
            <p:nvPr/>
          </p:nvGrpSpPr>
          <p:grpSpPr>
            <a:xfrm>
              <a:off x="634180" y="5544443"/>
              <a:ext cx="2402563" cy="377834"/>
              <a:chOff x="634180" y="5233758"/>
              <a:chExt cx="2402563" cy="377834"/>
            </a:xfrm>
          </p:grpSpPr>
          <p:pic>
            <p:nvPicPr>
              <p:cNvPr id="96" name="Рисунок 95">
                <a:extLst>
                  <a:ext uri="{FF2B5EF4-FFF2-40B4-BE49-F238E27FC236}">
                    <a16:creationId xmlns:a16="http://schemas.microsoft.com/office/drawing/2014/main" xmlns="" id="{3009AFB4-3091-485A-ACA8-E02D79A54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34180" y="5270275"/>
                <a:ext cx="304800" cy="304800"/>
              </a:xfrm>
              <a:prstGeom prst="rect">
                <a:avLst/>
              </a:prstGeom>
            </p:spPr>
          </p:pic>
          <p:sp>
            <p:nvSpPr>
              <p:cNvPr id="97" name="ПП РФ от 25.05.2017 г. №634">
                <a:extLst>
                  <a:ext uri="{FF2B5EF4-FFF2-40B4-BE49-F238E27FC236}">
                    <a16:creationId xmlns:a16="http://schemas.microsoft.com/office/drawing/2014/main" xmlns="" id="{9E6B71AD-56CD-4DBB-A3C5-F41A091621C6}"/>
                  </a:ext>
                </a:extLst>
              </p:cNvPr>
              <p:cNvSpPr txBox="1"/>
              <p:nvPr/>
            </p:nvSpPr>
            <p:spPr>
              <a:xfrm>
                <a:off x="966715" y="5233758"/>
                <a:ext cx="2070028" cy="377834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Заявитель получает разрешение о закупке</a:t>
                </a:r>
              </a:p>
            </p:txBody>
          </p:sp>
        </p:grp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9BBC0AEA-CFF9-4B3B-BBA6-988A873E3961}"/>
                </a:ext>
              </a:extLst>
            </p:cNvPr>
            <p:cNvSpPr/>
            <p:nvPr/>
          </p:nvSpPr>
          <p:spPr>
            <a:xfrm>
              <a:off x="3709262" y="5324039"/>
              <a:ext cx="4903652" cy="818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36000" bIns="0" rtlCol="0">
              <a:noAutofit/>
            </a:bodyPr>
            <a:lstStyle/>
            <a:p>
              <a:pPr marL="171460" indent="-17146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Формирует разрешение о закупке товара, происходящего из иностранного государства</a:t>
              </a:r>
            </a:p>
            <a:p>
              <a:pPr marL="171460" indent="-17146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Подписывает разрешение ЭП</a:t>
              </a:r>
            </a:p>
            <a:p>
              <a:pPr marL="171460" indent="-17146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Направляет заявителю разрешение о закупке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рабочих дней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cxnSp>
        <p:nvCxnSpPr>
          <p:cNvPr id="108" name="Соединитель: уступ 107">
            <a:extLst>
              <a:ext uri="{FF2B5EF4-FFF2-40B4-BE49-F238E27FC236}">
                <a16:creationId xmlns:a16="http://schemas.microsoft.com/office/drawing/2014/main" xmlns="" id="{F4E5726F-4FED-4344-A172-4B01ABF762EF}"/>
              </a:ext>
            </a:extLst>
          </p:cNvPr>
          <p:cNvCxnSpPr>
            <a:cxnSpLocks/>
            <a:stCxn id="82" idx="2"/>
            <a:endCxn id="107" idx="3"/>
          </p:cNvCxnSpPr>
          <p:nvPr/>
        </p:nvCxnSpPr>
        <p:spPr>
          <a:xfrm rot="5400000">
            <a:off x="8593930" y="3256536"/>
            <a:ext cx="1701812" cy="1663844"/>
          </a:xfrm>
          <a:prstGeom prst="bentConnector2">
            <a:avLst/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04670C91-9FB0-447D-826A-03739D281B65}"/>
              </a:ext>
            </a:extLst>
          </p:cNvPr>
          <p:cNvCxnSpPr>
            <a:cxnSpLocks/>
            <a:stCxn id="107" idx="1"/>
            <a:endCxn id="97" idx="3"/>
          </p:cNvCxnSpPr>
          <p:nvPr/>
        </p:nvCxnSpPr>
        <p:spPr>
          <a:xfrm flipH="1">
            <a:off x="3036743" y="4939364"/>
            <a:ext cx="672519" cy="0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ECF3B75-8858-4092-BAB3-EA5A688B4D00}"/>
              </a:ext>
            </a:extLst>
          </p:cNvPr>
          <p:cNvGrpSpPr/>
          <p:nvPr/>
        </p:nvGrpSpPr>
        <p:grpSpPr>
          <a:xfrm>
            <a:off x="634180" y="5655048"/>
            <a:ext cx="7978734" cy="807002"/>
            <a:chOff x="634180" y="6600825"/>
            <a:chExt cx="7978734" cy="807002"/>
          </a:xfrm>
        </p:grpSpPr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xmlns="" id="{B3F052D2-AF7C-4B89-B646-A5EFF2A09879}"/>
                </a:ext>
              </a:extLst>
            </p:cNvPr>
            <p:cNvGrpSpPr/>
            <p:nvPr/>
          </p:nvGrpSpPr>
          <p:grpSpPr>
            <a:xfrm>
              <a:off x="634180" y="6708642"/>
              <a:ext cx="2402563" cy="591369"/>
              <a:chOff x="634180" y="5233757"/>
              <a:chExt cx="2402563" cy="591369"/>
            </a:xfrm>
          </p:grpSpPr>
          <p:pic>
            <p:nvPicPr>
              <p:cNvPr id="105" name="Рисунок 104">
                <a:extLst>
                  <a:ext uri="{FF2B5EF4-FFF2-40B4-BE49-F238E27FC236}">
                    <a16:creationId xmlns:a16="http://schemas.microsoft.com/office/drawing/2014/main" xmlns="" id="{135D0B71-679B-40CE-A24C-1B9E361EA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34180" y="5377041"/>
                <a:ext cx="304800" cy="304800"/>
              </a:xfrm>
              <a:prstGeom prst="rect">
                <a:avLst/>
              </a:prstGeom>
            </p:spPr>
          </p:pic>
          <p:sp>
            <p:nvSpPr>
              <p:cNvPr id="106" name="ПП РФ от 25.05.2017 г. №634">
                <a:extLst>
                  <a:ext uri="{FF2B5EF4-FFF2-40B4-BE49-F238E27FC236}">
                    <a16:creationId xmlns:a16="http://schemas.microsoft.com/office/drawing/2014/main" xmlns="" id="{94E92F3B-53D3-4F20-B476-4CCD67AFC202}"/>
                  </a:ext>
                </a:extLst>
              </p:cNvPr>
              <p:cNvSpPr txBox="1"/>
              <p:nvPr/>
            </p:nvSpPr>
            <p:spPr>
              <a:xfrm>
                <a:off x="966715" y="5233757"/>
                <a:ext cx="2070028" cy="591369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Заявитель получает уведомление в отказе и несогласен с решением</a:t>
                </a:r>
              </a:p>
            </p:txBody>
          </p:sp>
        </p:grp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73207BB2-FC74-455C-8AFB-A8331E56ED74}"/>
                </a:ext>
              </a:extLst>
            </p:cNvPr>
            <p:cNvSpPr/>
            <p:nvPr/>
          </p:nvSpPr>
          <p:spPr>
            <a:xfrm>
              <a:off x="3709262" y="6600825"/>
              <a:ext cx="4903652" cy="8070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36000" bIns="0" rtlCol="0">
              <a:noAutofit/>
            </a:bodyPr>
            <a:lstStyle/>
            <a:p>
              <a:pPr marL="171460" indent="-17146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Формирует уведомление об отказе в закупке товара, происходящего из иностранного государства</a:t>
              </a:r>
            </a:p>
            <a:p>
              <a:pPr marL="171460" indent="-17146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Подписывает уведомление ЭП</a:t>
              </a:r>
            </a:p>
            <a:p>
              <a:pPr marL="171460" indent="-17146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Направляет заявителю об отказе в выдаче разрешения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рабочих дней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xmlns="" id="{70F044E3-0E0B-4E0A-AA3C-9F0373EC8AB6}"/>
              </a:ext>
            </a:extLst>
          </p:cNvPr>
          <p:cNvCxnSpPr>
            <a:cxnSpLocks/>
            <a:stCxn id="116" idx="1"/>
            <a:endCxn id="106" idx="3"/>
          </p:cNvCxnSpPr>
          <p:nvPr/>
        </p:nvCxnSpPr>
        <p:spPr>
          <a:xfrm flipH="1">
            <a:off x="3036743" y="6058549"/>
            <a:ext cx="672519" cy="1"/>
          </a:xfrm>
          <a:prstGeom prst="line">
            <a:avLst/>
          </a:prstGeom>
          <a:ln>
            <a:solidFill>
              <a:srgbClr val="3D6E8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: уступ 122">
            <a:extLst>
              <a:ext uri="{FF2B5EF4-FFF2-40B4-BE49-F238E27FC236}">
                <a16:creationId xmlns:a16="http://schemas.microsoft.com/office/drawing/2014/main" xmlns="" id="{A174F0BD-1CFF-46D2-9021-C3CEDAF50AAB}"/>
              </a:ext>
            </a:extLst>
          </p:cNvPr>
          <p:cNvCxnSpPr>
            <a:cxnSpLocks/>
            <a:stCxn id="80" idx="2"/>
            <a:endCxn id="116" idx="3"/>
          </p:cNvCxnSpPr>
          <p:nvPr/>
        </p:nvCxnSpPr>
        <p:spPr>
          <a:xfrm rot="5400000">
            <a:off x="8749481" y="3104112"/>
            <a:ext cx="2817871" cy="3091003"/>
          </a:xfrm>
          <a:prstGeom prst="bentConnector2">
            <a:avLst/>
          </a:prstGeom>
          <a:ln>
            <a:solidFill>
              <a:srgbClr val="3D6E8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xmlns="" id="{07696347-2A3A-439D-9591-CE82816B74B9}"/>
              </a:ext>
            </a:extLst>
          </p:cNvPr>
          <p:cNvGrpSpPr/>
          <p:nvPr/>
        </p:nvGrpSpPr>
        <p:grpSpPr>
          <a:xfrm>
            <a:off x="634180" y="3592908"/>
            <a:ext cx="2402563" cy="630773"/>
            <a:chOff x="634180" y="5687931"/>
            <a:chExt cx="2402563" cy="630773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D587A8CC-4444-421D-8BEC-A50AD234E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180" y="5850917"/>
              <a:ext cx="304800" cy="304800"/>
            </a:xfrm>
            <a:prstGeom prst="rect">
              <a:avLst/>
            </a:prstGeom>
          </p:spPr>
        </p:pic>
        <p:sp>
          <p:nvSpPr>
            <p:cNvPr id="131" name="ПП РФ от 25.05.2017 г. №634">
              <a:extLst>
                <a:ext uri="{FF2B5EF4-FFF2-40B4-BE49-F238E27FC236}">
                  <a16:creationId xmlns:a16="http://schemas.microsoft.com/office/drawing/2014/main" xmlns="" id="{C76C25BF-470F-4919-B819-55506D80234E}"/>
                </a:ext>
              </a:extLst>
            </p:cNvPr>
            <p:cNvSpPr txBox="1"/>
            <p:nvPr/>
          </p:nvSpPr>
          <p:spPr>
            <a:xfrm>
              <a:off x="966715" y="5687931"/>
              <a:ext cx="2070028" cy="63077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Заявитель получает уведомление об отклонении заявки</a:t>
              </a:r>
            </a:p>
          </p:txBody>
        </p:sp>
      </p:grpSp>
      <p:cxnSp>
        <p:nvCxnSpPr>
          <p:cNvPr id="137" name="Соединитель: уступ 136">
            <a:extLst>
              <a:ext uri="{FF2B5EF4-FFF2-40B4-BE49-F238E27FC236}">
                <a16:creationId xmlns:a16="http://schemas.microsoft.com/office/drawing/2014/main" xmlns="" id="{14E21AF5-D2B7-45BC-B9A4-E31C13C36749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 flipV="1">
            <a:off x="2759869" y="2052866"/>
            <a:ext cx="838200" cy="565372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: уступ 139">
            <a:extLst>
              <a:ext uri="{FF2B5EF4-FFF2-40B4-BE49-F238E27FC236}">
                <a16:creationId xmlns:a16="http://schemas.microsoft.com/office/drawing/2014/main" xmlns="" id="{58FB1843-301A-4348-9938-F12CCB8AB398}"/>
              </a:ext>
            </a:extLst>
          </p:cNvPr>
          <p:cNvCxnSpPr>
            <a:cxnSpLocks/>
            <a:stCxn id="58" idx="2"/>
            <a:endCxn id="107" idx="0"/>
          </p:cNvCxnSpPr>
          <p:nvPr/>
        </p:nvCxnSpPr>
        <p:spPr>
          <a:xfrm rot="5400000">
            <a:off x="5871155" y="3536185"/>
            <a:ext cx="1283791" cy="703924"/>
          </a:xfrm>
          <a:prstGeom prst="bentConnector3">
            <a:avLst>
              <a:gd name="adj1" fmla="val 50000"/>
            </a:avLst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xmlns="" id="{A4D74A12-F877-4D58-9A40-F671E076A3D3}"/>
              </a:ext>
            </a:extLst>
          </p:cNvPr>
          <p:cNvSpPr/>
          <p:nvPr/>
        </p:nvSpPr>
        <p:spPr>
          <a:xfrm>
            <a:off x="7036188" y="3391926"/>
            <a:ext cx="1622037" cy="581160"/>
          </a:xfrm>
          <a:prstGeom prst="rect">
            <a:avLst/>
          </a:prstGeom>
          <a:noFill/>
          <a:ln>
            <a:noFill/>
          </a:ln>
        </p:spPr>
        <p:txBody>
          <a:bodyPr wrap="square" tIns="36000" rIns="0" bIns="0" rtlCol="0">
            <a:noAutofit/>
          </a:bodyPr>
          <a:lstStyle/>
          <a:p>
            <a:pPr marL="93663" indent="-93663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производите-лей аналога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" name="Заголовок 1">
            <a:extLst>
              <a:ext uri="{FF2B5EF4-FFF2-40B4-BE49-F238E27FC236}">
                <a16:creationId xmlns:a16="http://schemas.microsoft.com/office/drawing/2014/main" xmlns="" id="{ABB5292E-2F21-4A1D-9DF8-472113A3BE09}"/>
              </a:ext>
            </a:extLst>
          </p:cNvPr>
          <p:cNvSpPr txBox="1">
            <a:spLocks/>
          </p:cNvSpPr>
          <p:nvPr/>
        </p:nvSpPr>
        <p:spPr>
          <a:xfrm>
            <a:off x="2836069" y="163481"/>
            <a:ext cx="8655864" cy="35573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0000"/>
              </a:lnSpc>
              <a:defRPr sz="2800" b="1" dirty="0"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процесса формирования и рассмотрения Минпромторгом России заявок на выдачу разрешения о закупке</a:t>
            </a:r>
          </a:p>
        </p:txBody>
      </p:sp>
    </p:spTree>
    <p:extLst>
      <p:ext uri="{BB962C8B-B14F-4D97-AF65-F5344CB8AC3E}">
        <p14:creationId xmlns:p14="http://schemas.microsoft.com/office/powerpoint/2010/main" xmlns="" val="179798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207769B0-D7A0-4D99-B363-F5E0167F7C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535070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5016" name="Слайд think-cell" r:id="rId5" imgW="360" imgH="360" progId="">
              <p:embed/>
            </p:oleObj>
          </a:graphicData>
        </a:graphic>
      </p:graphicFrame>
      <p:sp>
        <p:nvSpPr>
          <p:cNvPr id="133" name="Прямоугольник 132" hidden="1">
            <a:extLst>
              <a:ext uri="{FF2B5EF4-FFF2-40B4-BE49-F238E27FC236}">
                <a16:creationId xmlns:a16="http://schemas.microsoft.com/office/drawing/2014/main" xmlns="" id="{AAB57421-BE42-4832-9CE9-0AA2702455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200" b="1" dirty="0">
              <a:ea typeface="+mj-ea"/>
              <a:cs typeface="+mj-cs"/>
              <a:sym typeface="Akzidenz-Grotesk Pro Bold" panose="02000803050000020004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xmlns="" id="{4A2680C6-342F-4A87-8E2B-431C221321C9}"/>
              </a:ext>
            </a:extLst>
          </p:cNvPr>
          <p:cNvSpPr/>
          <p:nvPr/>
        </p:nvSpPr>
        <p:spPr>
          <a:xfrm>
            <a:off x="3273439" y="4368968"/>
            <a:ext cx="5410200" cy="2123898"/>
          </a:xfrm>
          <a:prstGeom prst="rect">
            <a:avLst/>
          </a:prstGeom>
          <a:solidFill>
            <a:srgbClr val="E2E2E2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Стрелка: вниз 123">
            <a:extLst>
              <a:ext uri="{FF2B5EF4-FFF2-40B4-BE49-F238E27FC236}">
                <a16:creationId xmlns:a16="http://schemas.microsoft.com/office/drawing/2014/main" xmlns="" id="{D251F6DF-36CE-4AA7-8309-A88E764EF5C5}"/>
              </a:ext>
            </a:extLst>
          </p:cNvPr>
          <p:cNvSpPr/>
          <p:nvPr/>
        </p:nvSpPr>
        <p:spPr>
          <a:xfrm>
            <a:off x="9615222" y="3495244"/>
            <a:ext cx="209605" cy="2732971"/>
          </a:xfrm>
          <a:prstGeom prst="downArrow">
            <a:avLst/>
          </a:prstGeom>
          <a:solidFill>
            <a:srgbClr val="B2B2B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B2B2B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Стрелка: вниз 125">
            <a:extLst>
              <a:ext uri="{FF2B5EF4-FFF2-40B4-BE49-F238E27FC236}">
                <a16:creationId xmlns:a16="http://schemas.microsoft.com/office/drawing/2014/main" xmlns="" id="{E4C28D5F-9F03-4BA9-8250-15505AD1AA95}"/>
              </a:ext>
            </a:extLst>
          </p:cNvPr>
          <p:cNvSpPr/>
          <p:nvPr/>
        </p:nvSpPr>
        <p:spPr>
          <a:xfrm flipV="1">
            <a:off x="11646904" y="3495244"/>
            <a:ext cx="209605" cy="2732971"/>
          </a:xfrm>
          <a:prstGeom prst="downArrow">
            <a:avLst/>
          </a:prstGeom>
          <a:solidFill>
            <a:srgbClr val="B2B2B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B2B2B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AA3BCE92-3E31-4BFB-9279-3BC11D17F3AB}"/>
              </a:ext>
            </a:extLst>
          </p:cNvPr>
          <p:cNvSpPr/>
          <p:nvPr/>
        </p:nvSpPr>
        <p:spPr>
          <a:xfrm>
            <a:off x="8695415" y="1114425"/>
            <a:ext cx="4072847" cy="5378441"/>
          </a:xfrm>
          <a:prstGeom prst="rect">
            <a:avLst/>
          </a:prstGeom>
          <a:solidFill>
            <a:srgbClr val="E2E2E2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72F2211F-041A-47A5-BEF6-379EEDC3DF81}"/>
              </a:ext>
            </a:extLst>
          </p:cNvPr>
          <p:cNvSpPr/>
          <p:nvPr/>
        </p:nvSpPr>
        <p:spPr>
          <a:xfrm>
            <a:off x="3273439" y="1114426"/>
            <a:ext cx="5415898" cy="3254542"/>
          </a:xfrm>
          <a:prstGeom prst="rect">
            <a:avLst/>
          </a:prstGeom>
          <a:solidFill>
            <a:srgbClr val="D2E0E6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8A6337B5-D9D8-49EE-9A80-1E1FB8B03B3E}"/>
              </a:ext>
            </a:extLst>
          </p:cNvPr>
          <p:cNvSpPr/>
          <p:nvPr/>
        </p:nvSpPr>
        <p:spPr>
          <a:xfrm>
            <a:off x="578643" y="1114425"/>
            <a:ext cx="2687036" cy="5378441"/>
          </a:xfrm>
          <a:prstGeom prst="rect">
            <a:avLst/>
          </a:prstGeom>
          <a:solidFill>
            <a:srgbClr val="E7C7C7">
              <a:alpha val="5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E7C7C7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6BD42-C727-4DAE-9756-9BABE5EA4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357" y="6931127"/>
            <a:ext cx="12104584" cy="489236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срок рассмотрения заявок при несогласии с принятым решением о выявленном российском аналоге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C9F5ADEC-A06E-48BD-8522-E2B590AA19A9}"/>
              </a:ext>
            </a:extLst>
          </p:cNvPr>
          <p:cNvSpPr/>
          <p:nvPr/>
        </p:nvSpPr>
        <p:spPr>
          <a:xfrm rot="16200000">
            <a:off x="6516689" y="-4682879"/>
            <a:ext cx="304796" cy="12180888"/>
          </a:xfrm>
          <a:prstGeom prst="downArrow">
            <a:avLst/>
          </a:prstGeom>
          <a:solidFill>
            <a:srgbClr val="B2B2B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B2B2B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xmlns="" id="{B8411A56-85CA-4860-B226-1C3E18A51B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9531" y="1302203"/>
            <a:ext cx="186298" cy="201822"/>
          </a:xfrm>
          <a:prstGeom prst="ellipse">
            <a:avLst/>
          </a:prstGeom>
          <a:solidFill>
            <a:srgbClr val="808080"/>
          </a:solidFill>
          <a:ln w="9525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FFFFFF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FC9BE4-08C9-434A-AB8C-E6DA698B97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40" y="1510328"/>
            <a:ext cx="304800" cy="304800"/>
          </a:xfrm>
          <a:prstGeom prst="rect">
            <a:avLst/>
          </a:prstGeom>
        </p:spPr>
      </p:pic>
      <p:sp>
        <p:nvSpPr>
          <p:cNvPr id="11" name="ПП РФ от 25.05.2017 г. №634">
            <a:extLst>
              <a:ext uri="{FF2B5EF4-FFF2-40B4-BE49-F238E27FC236}">
                <a16:creationId xmlns:a16="http://schemas.microsoft.com/office/drawing/2014/main" xmlns="" id="{D8B7D7A0-DD09-4CAF-8A99-53FD095476FE}"/>
              </a:ext>
            </a:extLst>
          </p:cNvPr>
          <p:cNvSpPr txBox="1"/>
          <p:nvPr/>
        </p:nvSpPr>
        <p:spPr>
          <a:xfrm>
            <a:off x="942975" y="1580176"/>
            <a:ext cx="1816894" cy="1651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B7DAB7A-0C7E-4292-8B2A-68D44B1E052E}"/>
              </a:ext>
            </a:extLst>
          </p:cNvPr>
          <p:cNvSpPr/>
          <p:nvPr/>
        </p:nvSpPr>
        <p:spPr>
          <a:xfrm>
            <a:off x="610440" y="1949548"/>
            <a:ext cx="2631984" cy="1336616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уведомление об отказе и несогласен с решением</a:t>
            </a:r>
          </a:p>
          <a:p>
            <a:pPr marL="171460" indent="-171460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и направляет заявку на рассмотрение в Минпромторг России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месяцев со дня получения уведомления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image1.png">
            <a:extLst>
              <a:ext uri="{FF2B5EF4-FFF2-40B4-BE49-F238E27FC236}">
                <a16:creationId xmlns:a16="http://schemas.microsoft.com/office/drawing/2014/main" xmlns="" id="{3BA3DA02-7FD9-484A-B0D0-D84216E822D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8069" y="1552893"/>
            <a:ext cx="2028367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Oval 3">
            <a:extLst>
              <a:ext uri="{FF2B5EF4-FFF2-40B4-BE49-F238E27FC236}">
                <a16:creationId xmlns:a16="http://schemas.microsoft.com/office/drawing/2014/main" xmlns="" id="{457A1F37-A91F-4FA0-9D21-598F9710BC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0937" y="1302203"/>
            <a:ext cx="186298" cy="201822"/>
          </a:xfrm>
          <a:prstGeom prst="ellipse">
            <a:avLst/>
          </a:prstGeom>
          <a:solidFill>
            <a:srgbClr val="808080"/>
          </a:solidFill>
          <a:ln w="9525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9E50671-9EF0-4B7E-A018-EB6F1604E971}"/>
              </a:ext>
            </a:extLst>
          </p:cNvPr>
          <p:cNvSpPr/>
          <p:nvPr/>
        </p:nvSpPr>
        <p:spPr>
          <a:xfrm>
            <a:off x="3598069" y="1949547"/>
            <a:ext cx="2667794" cy="205873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 заявку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84CD0E0-718F-479E-A0B0-5169294EC6A1}"/>
              </a:ext>
            </a:extLst>
          </p:cNvPr>
          <p:cNvSpPr/>
          <p:nvPr/>
        </p:nvSpPr>
        <p:spPr>
          <a:xfrm>
            <a:off x="3598069" y="2155420"/>
            <a:ext cx="2667794" cy="432035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комплектности и корректности заполнения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рабочих дней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FDABBE69-E21B-4F59-B752-1E796E39858F}"/>
              </a:ext>
            </a:extLst>
          </p:cNvPr>
          <p:cNvGrpSpPr/>
          <p:nvPr/>
        </p:nvGrpSpPr>
        <p:grpSpPr>
          <a:xfrm>
            <a:off x="3646488" y="2793328"/>
            <a:ext cx="2570956" cy="531868"/>
            <a:chOff x="4030181" y="3739487"/>
            <a:chExt cx="2570956" cy="531868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BABFB23-0A85-4C23-B129-13E237098C2C}"/>
                </a:ext>
              </a:extLst>
            </p:cNvPr>
            <p:cNvSpPr/>
            <p:nvPr/>
          </p:nvSpPr>
          <p:spPr>
            <a:xfrm>
              <a:off x="4030181" y="3739487"/>
              <a:ext cx="2570956" cy="220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36000" bIns="0" rtlCol="0">
              <a:noAutofit/>
            </a:bodyPr>
            <a:lstStyle/>
            <a:p>
              <a:pPr algn="ctr">
                <a:lnSpc>
                  <a:spcPct val="70000"/>
                </a:lnSpc>
                <a:spcAft>
                  <a:spcPts val="1200"/>
                </a:spcAft>
              </a:pP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Заявка заполнена корректно?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6C1BB2FC-5F45-45AC-B2E9-8E3669694726}"/>
                </a:ext>
              </a:extLst>
            </p:cNvPr>
            <p:cNvGrpSpPr/>
            <p:nvPr/>
          </p:nvGrpSpPr>
          <p:grpSpPr>
            <a:xfrm>
              <a:off x="4281471" y="3966555"/>
              <a:ext cx="661562" cy="304800"/>
              <a:chOff x="4268763" y="4120277"/>
              <a:chExt cx="661562" cy="304800"/>
            </a:xfrm>
          </p:grpSpPr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xmlns="" id="{DCBEEDC5-3576-44B6-9945-7D6A540801D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268763" y="4120277"/>
                <a:ext cx="226477" cy="304800"/>
              </a:xfrm>
              <a:custGeom>
                <a:avLst/>
                <a:gdLst>
                  <a:gd name="T0" fmla="*/ 10191 w 324"/>
                  <a:gd name="T1" fmla="*/ 461868 h 403"/>
                  <a:gd name="T2" fmla="*/ 161788 w 324"/>
                  <a:gd name="T3" fmla="*/ 264651 h 403"/>
                  <a:gd name="T4" fmla="*/ 107009 w 324"/>
                  <a:gd name="T5" fmla="*/ 41988 h 403"/>
                  <a:gd name="T6" fmla="*/ 163062 w 324"/>
                  <a:gd name="T7" fmla="*/ 24175 h 403"/>
                  <a:gd name="T8" fmla="*/ 222936 w 324"/>
                  <a:gd name="T9" fmla="*/ 184493 h 403"/>
                  <a:gd name="T10" fmla="*/ 369437 w 324"/>
                  <a:gd name="T11" fmla="*/ 34354 h 403"/>
                  <a:gd name="T12" fmla="*/ 412750 w 324"/>
                  <a:gd name="T13" fmla="*/ 80159 h 403"/>
                  <a:gd name="T14" fmla="*/ 270071 w 324"/>
                  <a:gd name="T15" fmla="*/ 274830 h 403"/>
                  <a:gd name="T16" fmla="*/ 341410 w 324"/>
                  <a:gd name="T17" fmla="*/ 459323 h 403"/>
                  <a:gd name="T18" fmla="*/ 305741 w 324"/>
                  <a:gd name="T19" fmla="*/ 494949 h 403"/>
                  <a:gd name="T20" fmla="*/ 196184 w 324"/>
                  <a:gd name="T21" fmla="*/ 356261 h 403"/>
                  <a:gd name="T22" fmla="*/ 48409 w 324"/>
                  <a:gd name="T23" fmla="*/ 512762 h 403"/>
                  <a:gd name="T24" fmla="*/ 10191 w 324"/>
                  <a:gd name="T25" fmla="*/ 461868 h 4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4" h="403">
                    <a:moveTo>
                      <a:pt x="8" y="363"/>
                    </a:moveTo>
                    <a:cubicBezTo>
                      <a:pt x="8" y="363"/>
                      <a:pt x="49" y="278"/>
                      <a:pt x="127" y="208"/>
                    </a:cubicBezTo>
                    <a:cubicBezTo>
                      <a:pt x="87" y="122"/>
                      <a:pt x="84" y="64"/>
                      <a:pt x="84" y="33"/>
                    </a:cubicBezTo>
                    <a:cubicBezTo>
                      <a:pt x="84" y="2"/>
                      <a:pt x="113" y="0"/>
                      <a:pt x="128" y="19"/>
                    </a:cubicBezTo>
                    <a:cubicBezTo>
                      <a:pt x="128" y="19"/>
                      <a:pt x="141" y="89"/>
                      <a:pt x="175" y="145"/>
                    </a:cubicBezTo>
                    <a:cubicBezTo>
                      <a:pt x="250" y="52"/>
                      <a:pt x="290" y="27"/>
                      <a:pt x="290" y="27"/>
                    </a:cubicBezTo>
                    <a:cubicBezTo>
                      <a:pt x="320" y="35"/>
                      <a:pt x="324" y="63"/>
                      <a:pt x="324" y="63"/>
                    </a:cubicBezTo>
                    <a:cubicBezTo>
                      <a:pt x="311" y="95"/>
                      <a:pt x="259" y="124"/>
                      <a:pt x="212" y="216"/>
                    </a:cubicBezTo>
                    <a:cubicBezTo>
                      <a:pt x="203" y="266"/>
                      <a:pt x="263" y="330"/>
                      <a:pt x="268" y="361"/>
                    </a:cubicBezTo>
                    <a:cubicBezTo>
                      <a:pt x="256" y="377"/>
                      <a:pt x="260" y="377"/>
                      <a:pt x="240" y="389"/>
                    </a:cubicBezTo>
                    <a:cubicBezTo>
                      <a:pt x="240" y="389"/>
                      <a:pt x="188" y="340"/>
                      <a:pt x="154" y="280"/>
                    </a:cubicBezTo>
                    <a:cubicBezTo>
                      <a:pt x="113" y="315"/>
                      <a:pt x="102" y="339"/>
                      <a:pt x="38" y="403"/>
                    </a:cubicBezTo>
                    <a:cubicBezTo>
                      <a:pt x="38" y="403"/>
                      <a:pt x="0" y="401"/>
                      <a:pt x="8" y="363"/>
                    </a:cubicBezTo>
                    <a:close/>
                  </a:path>
                </a:pathLst>
              </a:custGeom>
              <a:solidFill>
                <a:srgbClr val="9C3328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9C332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tIns="100838" bIns="100838" anchor="ctr"/>
              <a:lstStyle/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ПП РФ от 25.05.2017 г. №634">
                <a:extLst>
                  <a:ext uri="{FF2B5EF4-FFF2-40B4-BE49-F238E27FC236}">
                    <a16:creationId xmlns:a16="http://schemas.microsoft.com/office/drawing/2014/main" xmlns="" id="{F543238F-CD73-48BC-9567-2205AB087986}"/>
                  </a:ext>
                </a:extLst>
              </p:cNvPr>
              <p:cNvSpPr txBox="1"/>
              <p:nvPr/>
            </p:nvSpPr>
            <p:spPr>
              <a:xfrm>
                <a:off x="4512469" y="4199603"/>
                <a:ext cx="417856" cy="14614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</a:t>
                </a:r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B2213490-FB51-4D13-A526-FE01B848CABC}"/>
                </a:ext>
              </a:extLst>
            </p:cNvPr>
            <p:cNvGrpSpPr/>
            <p:nvPr/>
          </p:nvGrpSpPr>
          <p:grpSpPr>
            <a:xfrm>
              <a:off x="5688286" y="3966555"/>
              <a:ext cx="682528" cy="304800"/>
              <a:chOff x="5697523" y="4120277"/>
              <a:chExt cx="682528" cy="304800"/>
            </a:xfrm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xmlns="" id="{BFEFE750-6555-4FB2-AC14-40BEC939179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697523" y="4120277"/>
                <a:ext cx="260993" cy="304800"/>
              </a:xfrm>
              <a:custGeom>
                <a:avLst/>
                <a:gdLst>
                  <a:gd name="T0" fmla="*/ 2544 w 352"/>
                  <a:gd name="T1" fmla="*/ 335280 h 380"/>
                  <a:gd name="T2" fmla="*/ 99201 w 352"/>
                  <a:gd name="T3" fmla="*/ 482600 h 380"/>
                  <a:gd name="T4" fmla="*/ 167878 w 352"/>
                  <a:gd name="T5" fmla="*/ 480060 h 380"/>
                  <a:gd name="T6" fmla="*/ 447675 w 352"/>
                  <a:gd name="T7" fmla="*/ 33020 h 380"/>
                  <a:gd name="T8" fmla="*/ 376454 w 352"/>
                  <a:gd name="T9" fmla="*/ 17780 h 380"/>
                  <a:gd name="T10" fmla="*/ 129724 w 352"/>
                  <a:gd name="T11" fmla="*/ 386080 h 380"/>
                  <a:gd name="T12" fmla="*/ 35611 w 352"/>
                  <a:gd name="T13" fmla="*/ 307340 h 380"/>
                  <a:gd name="T14" fmla="*/ 2544 w 352"/>
                  <a:gd name="T15" fmla="*/ 335280 h 3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2" h="380">
                    <a:moveTo>
                      <a:pt x="2" y="264"/>
                    </a:moveTo>
                    <a:cubicBezTo>
                      <a:pt x="42" y="304"/>
                      <a:pt x="56" y="361"/>
                      <a:pt x="78" y="380"/>
                    </a:cubicBezTo>
                    <a:cubicBezTo>
                      <a:pt x="105" y="379"/>
                      <a:pt x="132" y="378"/>
                      <a:pt x="132" y="378"/>
                    </a:cubicBezTo>
                    <a:cubicBezTo>
                      <a:pt x="190" y="174"/>
                      <a:pt x="352" y="26"/>
                      <a:pt x="352" y="26"/>
                    </a:cubicBezTo>
                    <a:cubicBezTo>
                      <a:pt x="318" y="0"/>
                      <a:pt x="296" y="14"/>
                      <a:pt x="296" y="14"/>
                    </a:cubicBezTo>
                    <a:cubicBezTo>
                      <a:pt x="296" y="14"/>
                      <a:pt x="186" y="130"/>
                      <a:pt x="102" y="304"/>
                    </a:cubicBezTo>
                    <a:cubicBezTo>
                      <a:pt x="86" y="258"/>
                      <a:pt x="28" y="242"/>
                      <a:pt x="28" y="242"/>
                    </a:cubicBezTo>
                    <a:cubicBezTo>
                      <a:pt x="28" y="242"/>
                      <a:pt x="0" y="246"/>
                      <a:pt x="2" y="264"/>
                    </a:cubicBezTo>
                    <a:close/>
                  </a:path>
                </a:pathLst>
              </a:cu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100838" bIns="100838" anchor="ctr"/>
              <a:lstStyle/>
              <a:p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ПП РФ от 25.05.2017 г. №634">
                <a:extLst>
                  <a:ext uri="{FF2B5EF4-FFF2-40B4-BE49-F238E27FC236}">
                    <a16:creationId xmlns:a16="http://schemas.microsoft.com/office/drawing/2014/main" xmlns="" id="{F5636FA0-138C-4280-8583-AA128C4E981F}"/>
                  </a:ext>
                </a:extLst>
              </p:cNvPr>
              <p:cNvSpPr txBox="1"/>
              <p:nvPr/>
            </p:nvSpPr>
            <p:spPr>
              <a:xfrm>
                <a:off x="5960951" y="4196477"/>
                <a:ext cx="419100" cy="152400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</a:t>
                </a:r>
              </a:p>
            </p:txBody>
          </p:sp>
        </p:grpSp>
      </p:grp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BE79198C-5E94-41FE-8155-F94B49D64DA5}"/>
              </a:ext>
            </a:extLst>
          </p:cNvPr>
          <p:cNvCxnSpPr>
            <a:cxnSpLocks/>
            <a:stCxn id="29" idx="2"/>
            <a:endCxn id="131" idx="3"/>
          </p:cNvCxnSpPr>
          <p:nvPr/>
        </p:nvCxnSpPr>
        <p:spPr>
          <a:xfrm rot="5400000">
            <a:off x="3246494" y="2803994"/>
            <a:ext cx="662043" cy="1545794"/>
          </a:xfrm>
          <a:prstGeom prst="bentConnector2">
            <a:avLst/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7296DF9F-C477-4CA4-8B76-B262C3D37D2A}"/>
              </a:ext>
            </a:extLst>
          </p:cNvPr>
          <p:cNvCxnSpPr>
            <a:stCxn id="19" idx="2"/>
            <a:endCxn id="26" idx="0"/>
          </p:cNvCxnSpPr>
          <p:nvPr/>
        </p:nvCxnSpPr>
        <p:spPr>
          <a:xfrm>
            <a:off x="4931966" y="2587455"/>
            <a:ext cx="0" cy="205873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33BDF300-F1AE-4BA6-8610-6E797D4B0E01}"/>
              </a:ext>
            </a:extLst>
          </p:cNvPr>
          <p:cNvSpPr/>
          <p:nvPr/>
        </p:nvSpPr>
        <p:spPr>
          <a:xfrm>
            <a:off x="6112670" y="1949546"/>
            <a:ext cx="1752600" cy="402543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заявку и материалы членам экспертного совета</a:t>
            </a:r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xmlns="" id="{F2F0851F-55EF-4E7A-811C-F5C589627752}"/>
              </a:ext>
            </a:extLst>
          </p:cNvPr>
          <p:cNvCxnSpPr>
            <a:cxnSpLocks/>
          </p:cNvCxnSpPr>
          <p:nvPr/>
        </p:nvCxnSpPr>
        <p:spPr>
          <a:xfrm flipV="1">
            <a:off x="6052739" y="2119917"/>
            <a:ext cx="125549" cy="1021978"/>
          </a:xfrm>
          <a:prstGeom prst="bentConnector3">
            <a:avLst>
              <a:gd name="adj1" fmla="val 50000"/>
            </a:avLst>
          </a:prstGeom>
          <a:ln>
            <a:solidFill>
              <a:srgbClr val="3D6E8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A557E848-F627-4BD7-90CB-D8508168D5B4}"/>
              </a:ext>
            </a:extLst>
          </p:cNvPr>
          <p:cNvGrpSpPr/>
          <p:nvPr/>
        </p:nvGrpSpPr>
        <p:grpSpPr>
          <a:xfrm>
            <a:off x="8779669" y="2402791"/>
            <a:ext cx="2514599" cy="661075"/>
            <a:chOff x="3363490" y="3786593"/>
            <a:chExt cx="2514599" cy="661075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345130EF-3D65-4B7B-A782-67DDEC983C6F}"/>
                </a:ext>
              </a:extLst>
            </p:cNvPr>
            <p:cNvSpPr/>
            <p:nvPr/>
          </p:nvSpPr>
          <p:spPr>
            <a:xfrm>
              <a:off x="3364284" y="3786593"/>
              <a:ext cx="2513805" cy="311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36000" bIns="0" rtlCol="0">
              <a:noAutofit/>
            </a:bodyPr>
            <a:lstStyle/>
            <a:p>
              <a:pPr algn="ctr">
                <a:lnSpc>
                  <a:spcPct val="70000"/>
                </a:lnSpc>
                <a:spcAft>
                  <a:spcPts val="1200"/>
                </a:spcAft>
              </a:pP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Целесообразно выносить данную заявку на Экспертный совет?</a:t>
              </a: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A79654AD-C1B8-4746-9097-635EEB09394B}"/>
                </a:ext>
              </a:extLst>
            </p:cNvPr>
            <p:cNvGrpSpPr/>
            <p:nvPr/>
          </p:nvGrpSpPr>
          <p:grpSpPr>
            <a:xfrm>
              <a:off x="3363490" y="4142868"/>
              <a:ext cx="661562" cy="304800"/>
              <a:chOff x="3350782" y="4296590"/>
              <a:chExt cx="661562" cy="304800"/>
            </a:xfrm>
          </p:grpSpPr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xmlns="" id="{6BAE7DB2-232A-4E5F-8505-8165B4307D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50782" y="4296590"/>
                <a:ext cx="226477" cy="304800"/>
              </a:xfrm>
              <a:custGeom>
                <a:avLst/>
                <a:gdLst>
                  <a:gd name="T0" fmla="*/ 10191 w 324"/>
                  <a:gd name="T1" fmla="*/ 461868 h 403"/>
                  <a:gd name="T2" fmla="*/ 161788 w 324"/>
                  <a:gd name="T3" fmla="*/ 264651 h 403"/>
                  <a:gd name="T4" fmla="*/ 107009 w 324"/>
                  <a:gd name="T5" fmla="*/ 41988 h 403"/>
                  <a:gd name="T6" fmla="*/ 163062 w 324"/>
                  <a:gd name="T7" fmla="*/ 24175 h 403"/>
                  <a:gd name="T8" fmla="*/ 222936 w 324"/>
                  <a:gd name="T9" fmla="*/ 184493 h 403"/>
                  <a:gd name="T10" fmla="*/ 369437 w 324"/>
                  <a:gd name="T11" fmla="*/ 34354 h 403"/>
                  <a:gd name="T12" fmla="*/ 412750 w 324"/>
                  <a:gd name="T13" fmla="*/ 80159 h 403"/>
                  <a:gd name="T14" fmla="*/ 270071 w 324"/>
                  <a:gd name="T15" fmla="*/ 274830 h 403"/>
                  <a:gd name="T16" fmla="*/ 341410 w 324"/>
                  <a:gd name="T17" fmla="*/ 459323 h 403"/>
                  <a:gd name="T18" fmla="*/ 305741 w 324"/>
                  <a:gd name="T19" fmla="*/ 494949 h 403"/>
                  <a:gd name="T20" fmla="*/ 196184 w 324"/>
                  <a:gd name="T21" fmla="*/ 356261 h 403"/>
                  <a:gd name="T22" fmla="*/ 48409 w 324"/>
                  <a:gd name="T23" fmla="*/ 512762 h 403"/>
                  <a:gd name="T24" fmla="*/ 10191 w 324"/>
                  <a:gd name="T25" fmla="*/ 461868 h 4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4" h="403">
                    <a:moveTo>
                      <a:pt x="8" y="363"/>
                    </a:moveTo>
                    <a:cubicBezTo>
                      <a:pt x="8" y="363"/>
                      <a:pt x="49" y="278"/>
                      <a:pt x="127" y="208"/>
                    </a:cubicBezTo>
                    <a:cubicBezTo>
                      <a:pt x="87" y="122"/>
                      <a:pt x="84" y="64"/>
                      <a:pt x="84" y="33"/>
                    </a:cubicBezTo>
                    <a:cubicBezTo>
                      <a:pt x="84" y="2"/>
                      <a:pt x="113" y="0"/>
                      <a:pt x="128" y="19"/>
                    </a:cubicBezTo>
                    <a:cubicBezTo>
                      <a:pt x="128" y="19"/>
                      <a:pt x="141" y="89"/>
                      <a:pt x="175" y="145"/>
                    </a:cubicBezTo>
                    <a:cubicBezTo>
                      <a:pt x="250" y="52"/>
                      <a:pt x="290" y="27"/>
                      <a:pt x="290" y="27"/>
                    </a:cubicBezTo>
                    <a:cubicBezTo>
                      <a:pt x="320" y="35"/>
                      <a:pt x="324" y="63"/>
                      <a:pt x="324" y="63"/>
                    </a:cubicBezTo>
                    <a:cubicBezTo>
                      <a:pt x="311" y="95"/>
                      <a:pt x="259" y="124"/>
                      <a:pt x="212" y="216"/>
                    </a:cubicBezTo>
                    <a:cubicBezTo>
                      <a:pt x="203" y="266"/>
                      <a:pt x="263" y="330"/>
                      <a:pt x="268" y="361"/>
                    </a:cubicBezTo>
                    <a:cubicBezTo>
                      <a:pt x="256" y="377"/>
                      <a:pt x="260" y="377"/>
                      <a:pt x="240" y="389"/>
                    </a:cubicBezTo>
                    <a:cubicBezTo>
                      <a:pt x="240" y="389"/>
                      <a:pt x="188" y="340"/>
                      <a:pt x="154" y="280"/>
                    </a:cubicBezTo>
                    <a:cubicBezTo>
                      <a:pt x="113" y="315"/>
                      <a:pt x="102" y="339"/>
                      <a:pt x="38" y="403"/>
                    </a:cubicBezTo>
                    <a:cubicBezTo>
                      <a:pt x="38" y="403"/>
                      <a:pt x="0" y="401"/>
                      <a:pt x="8" y="363"/>
                    </a:cubicBezTo>
                    <a:close/>
                  </a:path>
                </a:pathLst>
              </a:custGeom>
              <a:solidFill>
                <a:srgbClr val="9C3328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9C332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tIns="100838" bIns="100838" anchor="ctr"/>
              <a:lstStyle/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П РФ от 25.05.2017 г. №634">
                <a:extLst>
                  <a:ext uri="{FF2B5EF4-FFF2-40B4-BE49-F238E27FC236}">
                    <a16:creationId xmlns:a16="http://schemas.microsoft.com/office/drawing/2014/main" xmlns="" id="{CFC34B96-2F86-4767-8CAD-209CDD87FAAE}"/>
                  </a:ext>
                </a:extLst>
              </p:cNvPr>
              <p:cNvSpPr txBox="1"/>
              <p:nvPr/>
            </p:nvSpPr>
            <p:spPr>
              <a:xfrm>
                <a:off x="3594488" y="4375916"/>
                <a:ext cx="417856" cy="14614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</a:t>
                </a: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xmlns="" id="{872A4410-297A-4442-A725-A9BD328B6236}"/>
                </a:ext>
              </a:extLst>
            </p:cNvPr>
            <p:cNvGrpSpPr/>
            <p:nvPr/>
          </p:nvGrpSpPr>
          <p:grpSpPr>
            <a:xfrm>
              <a:off x="4770305" y="4142868"/>
              <a:ext cx="682528" cy="304800"/>
              <a:chOff x="4779542" y="4296590"/>
              <a:chExt cx="682528" cy="304800"/>
            </a:xfrm>
          </p:grpSpPr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xmlns="" id="{7C4447CE-34A0-4C7A-908F-D053523463A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779542" y="4296590"/>
                <a:ext cx="260993" cy="304800"/>
              </a:xfrm>
              <a:custGeom>
                <a:avLst/>
                <a:gdLst>
                  <a:gd name="T0" fmla="*/ 2544 w 352"/>
                  <a:gd name="T1" fmla="*/ 335280 h 380"/>
                  <a:gd name="T2" fmla="*/ 99201 w 352"/>
                  <a:gd name="T3" fmla="*/ 482600 h 380"/>
                  <a:gd name="T4" fmla="*/ 167878 w 352"/>
                  <a:gd name="T5" fmla="*/ 480060 h 380"/>
                  <a:gd name="T6" fmla="*/ 447675 w 352"/>
                  <a:gd name="T7" fmla="*/ 33020 h 380"/>
                  <a:gd name="T8" fmla="*/ 376454 w 352"/>
                  <a:gd name="T9" fmla="*/ 17780 h 380"/>
                  <a:gd name="T10" fmla="*/ 129724 w 352"/>
                  <a:gd name="T11" fmla="*/ 386080 h 380"/>
                  <a:gd name="T12" fmla="*/ 35611 w 352"/>
                  <a:gd name="T13" fmla="*/ 307340 h 380"/>
                  <a:gd name="T14" fmla="*/ 2544 w 352"/>
                  <a:gd name="T15" fmla="*/ 335280 h 3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2" h="380">
                    <a:moveTo>
                      <a:pt x="2" y="264"/>
                    </a:moveTo>
                    <a:cubicBezTo>
                      <a:pt x="42" y="304"/>
                      <a:pt x="56" y="361"/>
                      <a:pt x="78" y="380"/>
                    </a:cubicBezTo>
                    <a:cubicBezTo>
                      <a:pt x="105" y="379"/>
                      <a:pt x="132" y="378"/>
                      <a:pt x="132" y="378"/>
                    </a:cubicBezTo>
                    <a:cubicBezTo>
                      <a:pt x="190" y="174"/>
                      <a:pt x="352" y="26"/>
                      <a:pt x="352" y="26"/>
                    </a:cubicBezTo>
                    <a:cubicBezTo>
                      <a:pt x="318" y="0"/>
                      <a:pt x="296" y="14"/>
                      <a:pt x="296" y="14"/>
                    </a:cubicBezTo>
                    <a:cubicBezTo>
                      <a:pt x="296" y="14"/>
                      <a:pt x="186" y="130"/>
                      <a:pt x="102" y="304"/>
                    </a:cubicBezTo>
                    <a:cubicBezTo>
                      <a:pt x="86" y="258"/>
                      <a:pt x="28" y="242"/>
                      <a:pt x="28" y="242"/>
                    </a:cubicBezTo>
                    <a:cubicBezTo>
                      <a:pt x="28" y="242"/>
                      <a:pt x="0" y="246"/>
                      <a:pt x="2" y="264"/>
                    </a:cubicBezTo>
                    <a:close/>
                  </a:path>
                </a:pathLst>
              </a:cu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100838" bIns="100838" anchor="ctr"/>
              <a:lstStyle/>
              <a:p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П РФ от 25.05.2017 г. №634">
                <a:extLst>
                  <a:ext uri="{FF2B5EF4-FFF2-40B4-BE49-F238E27FC236}">
                    <a16:creationId xmlns:a16="http://schemas.microsoft.com/office/drawing/2014/main" xmlns="" id="{28F51573-F087-449E-9D26-5D1D0C064147}"/>
                  </a:ext>
                </a:extLst>
              </p:cNvPr>
              <p:cNvSpPr txBox="1"/>
              <p:nvPr/>
            </p:nvSpPr>
            <p:spPr>
              <a:xfrm>
                <a:off x="5042970" y="4372790"/>
                <a:ext cx="419100" cy="152400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</a:t>
                </a:r>
              </a:p>
            </p:txBody>
          </p:sp>
        </p:grpSp>
      </p:grpSp>
      <p:sp>
        <p:nvSpPr>
          <p:cNvPr id="65" name="Oval 3">
            <a:extLst>
              <a:ext uri="{FF2B5EF4-FFF2-40B4-BE49-F238E27FC236}">
                <a16:creationId xmlns:a16="http://schemas.microsoft.com/office/drawing/2014/main" xmlns="" id="{0E495AB4-229A-4058-8480-E259328247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94237" y="1302203"/>
            <a:ext cx="186298" cy="201822"/>
          </a:xfrm>
          <a:prstGeom prst="ellipse">
            <a:avLst/>
          </a:prstGeom>
          <a:solidFill>
            <a:srgbClr val="808080"/>
          </a:solidFill>
          <a:ln w="9525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7" name="ПП РФ от 25.05.2017 г. №634">
            <a:extLst>
              <a:ext uri="{FF2B5EF4-FFF2-40B4-BE49-F238E27FC236}">
                <a16:creationId xmlns:a16="http://schemas.microsoft.com/office/drawing/2014/main" xmlns="" id="{54B91165-A0D5-46DA-BD32-966575DF79C2}"/>
              </a:ext>
            </a:extLst>
          </p:cNvPr>
          <p:cNvSpPr txBox="1"/>
          <p:nvPr/>
        </p:nvSpPr>
        <p:spPr>
          <a:xfrm>
            <a:off x="9313069" y="1577001"/>
            <a:ext cx="3455192" cy="1714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совет</a:t>
            </a:r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xmlns="" id="{4D747516-7074-48CB-9B4A-8E53315A5CBA}"/>
              </a:ext>
            </a:extLst>
          </p:cNvPr>
          <p:cNvGrpSpPr/>
          <p:nvPr/>
        </p:nvGrpSpPr>
        <p:grpSpPr>
          <a:xfrm>
            <a:off x="634180" y="5242000"/>
            <a:ext cx="6316689" cy="377834"/>
            <a:chOff x="634180" y="5544443"/>
            <a:chExt cx="6316689" cy="377834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xmlns="" id="{7E03894C-6F2D-40EF-8769-C8B83F441360}"/>
                </a:ext>
              </a:extLst>
            </p:cNvPr>
            <p:cNvGrpSpPr/>
            <p:nvPr/>
          </p:nvGrpSpPr>
          <p:grpSpPr>
            <a:xfrm>
              <a:off x="634180" y="5544443"/>
              <a:ext cx="2402563" cy="377834"/>
              <a:chOff x="634180" y="5233758"/>
              <a:chExt cx="2402563" cy="377834"/>
            </a:xfrm>
          </p:grpSpPr>
          <p:pic>
            <p:nvPicPr>
              <p:cNvPr id="96" name="Рисунок 95">
                <a:extLst>
                  <a:ext uri="{FF2B5EF4-FFF2-40B4-BE49-F238E27FC236}">
                    <a16:creationId xmlns:a16="http://schemas.microsoft.com/office/drawing/2014/main" xmlns="" id="{3009AFB4-3091-485A-ACA8-E02D79A54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34180" y="5270275"/>
                <a:ext cx="304800" cy="304800"/>
              </a:xfrm>
              <a:prstGeom prst="rect">
                <a:avLst/>
              </a:prstGeom>
            </p:spPr>
          </p:pic>
          <p:sp>
            <p:nvSpPr>
              <p:cNvPr id="97" name="ПП РФ от 25.05.2017 г. №634">
                <a:extLst>
                  <a:ext uri="{FF2B5EF4-FFF2-40B4-BE49-F238E27FC236}">
                    <a16:creationId xmlns:a16="http://schemas.microsoft.com/office/drawing/2014/main" xmlns="" id="{9E6B71AD-56CD-4DBB-A3C5-F41A091621C6}"/>
                  </a:ext>
                </a:extLst>
              </p:cNvPr>
              <p:cNvSpPr txBox="1"/>
              <p:nvPr/>
            </p:nvSpPr>
            <p:spPr>
              <a:xfrm>
                <a:off x="966715" y="5233758"/>
                <a:ext cx="2070028" cy="377834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>
                  <a:lnSpc>
                    <a:spcPct val="80000"/>
                  </a:lnSpc>
                  <a:defRPr sz="1200" b="1" cap="none" spc="-36">
                    <a:solidFill>
                      <a:srgbClr val="5B5A5F"/>
                    </a:solidFill>
                    <a:latin typeface="AkzidenzGroteskPro-BoldEx"/>
                    <a:ea typeface="AkzidenzGroteskPro-BoldEx"/>
                    <a:cs typeface="AkzidenzGroteskPro-BoldEx"/>
                    <a:sym typeface="AkzidenzGroteskPro-BoldEx"/>
                  </a:defRPr>
                </a:lvl1pPr>
              </a:lstStyle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Заявитель получает решение Экспертного совета</a:t>
                </a:r>
              </a:p>
            </p:txBody>
          </p:sp>
        </p:grp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9BBC0AEA-CFF9-4B3B-BBA6-988A873E3961}"/>
                </a:ext>
              </a:extLst>
            </p:cNvPr>
            <p:cNvSpPr/>
            <p:nvPr/>
          </p:nvSpPr>
          <p:spPr>
            <a:xfrm>
              <a:off x="3709262" y="5577913"/>
              <a:ext cx="3241607" cy="3108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36000" bIns="0" rtlCol="0">
              <a:noAutofit/>
            </a:bodyPr>
            <a:lstStyle/>
            <a:p>
              <a:pPr marL="171460" indent="-171460">
                <a:lnSpc>
                  <a:spcPct val="7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Уведомляет заявителя о принятом решении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рабочих дней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04670C91-9FB0-447D-826A-03739D281B65}"/>
              </a:ext>
            </a:extLst>
          </p:cNvPr>
          <p:cNvCxnSpPr>
            <a:cxnSpLocks/>
            <a:stCxn id="107" idx="1"/>
            <a:endCxn id="97" idx="3"/>
          </p:cNvCxnSpPr>
          <p:nvPr/>
        </p:nvCxnSpPr>
        <p:spPr>
          <a:xfrm flipH="1">
            <a:off x="3036743" y="5430917"/>
            <a:ext cx="672519" cy="0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xmlns="" id="{07696347-2A3A-439D-9591-CE82816B74B9}"/>
              </a:ext>
            </a:extLst>
          </p:cNvPr>
          <p:cNvGrpSpPr/>
          <p:nvPr/>
        </p:nvGrpSpPr>
        <p:grpSpPr>
          <a:xfrm>
            <a:off x="634180" y="3592526"/>
            <a:ext cx="2170438" cy="630773"/>
            <a:chOff x="634180" y="5687931"/>
            <a:chExt cx="2170438" cy="630773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D587A8CC-4444-421D-8BEC-A50AD234E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180" y="5850917"/>
              <a:ext cx="304800" cy="304800"/>
            </a:xfrm>
            <a:prstGeom prst="rect">
              <a:avLst/>
            </a:prstGeom>
          </p:spPr>
        </p:pic>
        <p:sp>
          <p:nvSpPr>
            <p:cNvPr id="131" name="ПП РФ от 25.05.2017 г. №634">
              <a:extLst>
                <a:ext uri="{FF2B5EF4-FFF2-40B4-BE49-F238E27FC236}">
                  <a16:creationId xmlns:a16="http://schemas.microsoft.com/office/drawing/2014/main" xmlns="" id="{C76C25BF-470F-4919-B819-55506D80234E}"/>
                </a:ext>
              </a:extLst>
            </p:cNvPr>
            <p:cNvSpPr txBox="1"/>
            <p:nvPr/>
          </p:nvSpPr>
          <p:spPr>
            <a:xfrm>
              <a:off x="966715" y="5687931"/>
              <a:ext cx="1837903" cy="63077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Заявитель получает уведомление об отклонении заявки</a:t>
              </a:r>
            </a:p>
          </p:txBody>
        </p:sp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A0ACA4F2-19A0-47D4-94B8-E165DBDAB7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4986" y="1504941"/>
            <a:ext cx="304800" cy="304800"/>
          </a:xfrm>
          <a:prstGeom prst="rect">
            <a:avLst/>
          </a:prstGeom>
        </p:spPr>
      </p:pic>
      <p:sp>
        <p:nvSpPr>
          <p:cNvPr id="85" name="ПП РФ от 25.05.2017 г. №634">
            <a:extLst>
              <a:ext uri="{FF2B5EF4-FFF2-40B4-BE49-F238E27FC236}">
                <a16:creationId xmlns:a16="http://schemas.microsoft.com/office/drawing/2014/main" xmlns="" id="{98CF6E61-688E-46A9-96FE-D36E30BF2F56}"/>
              </a:ext>
            </a:extLst>
          </p:cNvPr>
          <p:cNvSpPr txBox="1"/>
          <p:nvPr/>
        </p:nvSpPr>
        <p:spPr>
          <a:xfrm>
            <a:off x="9313069" y="2021722"/>
            <a:ext cx="1544625" cy="181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6B9F48C-AAF1-407C-80DE-BAAA0E2F2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4986" y="1967517"/>
            <a:ext cx="304800" cy="304800"/>
          </a:xfrm>
          <a:prstGeom prst="rect">
            <a:avLst/>
          </a:prstGeom>
        </p:spPr>
      </p:pic>
      <p:cxnSp>
        <p:nvCxnSpPr>
          <p:cNvPr id="88" name="Соединитель: уступ 87">
            <a:extLst>
              <a:ext uri="{FF2B5EF4-FFF2-40B4-BE49-F238E27FC236}">
                <a16:creationId xmlns:a16="http://schemas.microsoft.com/office/drawing/2014/main" xmlns="" id="{234B5651-D6FB-4317-90CB-B6D1CDAD6D52}"/>
              </a:ext>
            </a:extLst>
          </p:cNvPr>
          <p:cNvCxnSpPr>
            <a:cxnSpLocks/>
            <a:stCxn id="44" idx="3"/>
            <a:endCxn id="84" idx="1"/>
          </p:cNvCxnSpPr>
          <p:nvPr/>
        </p:nvCxnSpPr>
        <p:spPr>
          <a:xfrm flipV="1">
            <a:off x="7865270" y="1657341"/>
            <a:ext cx="969716" cy="493477"/>
          </a:xfrm>
          <a:prstGeom prst="bentConnector3">
            <a:avLst>
              <a:gd name="adj1" fmla="val 50000"/>
            </a:avLst>
          </a:prstGeom>
          <a:ln>
            <a:solidFill>
              <a:srgbClr val="3D6E8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: уступ 88">
            <a:extLst>
              <a:ext uri="{FF2B5EF4-FFF2-40B4-BE49-F238E27FC236}">
                <a16:creationId xmlns:a16="http://schemas.microsoft.com/office/drawing/2014/main" xmlns="" id="{18324538-11BF-4634-9416-E44979203440}"/>
              </a:ext>
            </a:extLst>
          </p:cNvPr>
          <p:cNvCxnSpPr>
            <a:cxnSpLocks/>
            <a:stCxn id="85" idx="2"/>
            <a:endCxn id="52" idx="0"/>
          </p:cNvCxnSpPr>
          <p:nvPr/>
        </p:nvCxnSpPr>
        <p:spPr>
          <a:xfrm rot="5400000">
            <a:off x="9961622" y="2279030"/>
            <a:ext cx="199505" cy="48016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: уступ 93">
            <a:extLst>
              <a:ext uri="{FF2B5EF4-FFF2-40B4-BE49-F238E27FC236}">
                <a16:creationId xmlns:a16="http://schemas.microsoft.com/office/drawing/2014/main" xmlns="" id="{0D766D77-D755-48BC-A7A4-9A9551A86AD1}"/>
              </a:ext>
            </a:extLst>
          </p:cNvPr>
          <p:cNvCxnSpPr>
            <a:cxnSpLocks/>
            <a:stCxn id="58" idx="2"/>
            <a:endCxn id="131" idx="3"/>
          </p:cNvCxnSpPr>
          <p:nvPr/>
        </p:nvCxnSpPr>
        <p:spPr>
          <a:xfrm rot="5400000">
            <a:off x="5556775" y="232384"/>
            <a:ext cx="923373" cy="6427685"/>
          </a:xfrm>
          <a:prstGeom prst="bentConnector2">
            <a:avLst/>
          </a:prstGeom>
          <a:ln>
            <a:solidFill>
              <a:srgbClr val="9C33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853DA8D0-0656-4E6A-ADC7-F019CB4137CD}"/>
              </a:ext>
            </a:extLst>
          </p:cNvPr>
          <p:cNvSpPr/>
          <p:nvPr/>
        </p:nvSpPr>
        <p:spPr>
          <a:xfrm>
            <a:off x="9271071" y="3174348"/>
            <a:ext cx="1597942" cy="581160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93663" indent="-93663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и утверждает дату проведения заседания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20 рабочих дней с момента получения заявки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1B1F9887-08F7-454C-A722-0B9BA50AB47B}"/>
              </a:ext>
            </a:extLst>
          </p:cNvPr>
          <p:cNvGrpSpPr/>
          <p:nvPr/>
        </p:nvGrpSpPr>
        <p:grpSpPr>
          <a:xfrm>
            <a:off x="9855538" y="4595817"/>
            <a:ext cx="1752600" cy="304800"/>
            <a:chOff x="10461499" y="5141640"/>
            <a:chExt cx="1752600" cy="304800"/>
          </a:xfrm>
        </p:grpSpPr>
        <p:sp>
          <p:nvSpPr>
            <p:cNvPr id="109" name="ПП РФ от 25.05.2017 г. №634">
              <a:extLst>
                <a:ext uri="{FF2B5EF4-FFF2-40B4-BE49-F238E27FC236}">
                  <a16:creationId xmlns:a16="http://schemas.microsoft.com/office/drawing/2014/main" xmlns="" id="{A9569ADD-E126-4E09-9D7C-B0F2272E616F}"/>
                </a:ext>
              </a:extLst>
            </p:cNvPr>
            <p:cNvSpPr txBox="1"/>
            <p:nvPr/>
          </p:nvSpPr>
          <p:spPr>
            <a:xfrm>
              <a:off x="10939582" y="5213700"/>
              <a:ext cx="1274517" cy="17145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Секретарь</a:t>
              </a: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3C8C4E07-BF22-462C-994A-2F74954BB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61499" y="5141640"/>
              <a:ext cx="304800" cy="304800"/>
            </a:xfrm>
            <a:prstGeom prst="rect">
              <a:avLst/>
            </a:prstGeom>
          </p:spPr>
        </p:pic>
      </p:grp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0F163201-DC10-46C7-9818-C17776539EAA}"/>
              </a:ext>
            </a:extLst>
          </p:cNvPr>
          <p:cNvSpPr/>
          <p:nvPr/>
        </p:nvSpPr>
        <p:spPr>
          <a:xfrm>
            <a:off x="8703469" y="4921106"/>
            <a:ext cx="2033111" cy="581160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Рассылает повестку,  материалы и бюллетени всем членам совета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10 дней до заседания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EF035B3B-786C-4B73-B4D1-F0D1A7F5BE8E}"/>
              </a:ext>
            </a:extLst>
          </p:cNvPr>
          <p:cNvSpPr/>
          <p:nvPr/>
        </p:nvSpPr>
        <p:spPr>
          <a:xfrm>
            <a:off x="10735151" y="4921106"/>
            <a:ext cx="2033111" cy="200161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проект протокола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21" name="Соединитель: уступ 120">
            <a:extLst>
              <a:ext uri="{FF2B5EF4-FFF2-40B4-BE49-F238E27FC236}">
                <a16:creationId xmlns:a16="http://schemas.microsoft.com/office/drawing/2014/main" xmlns="" id="{0FFEB7C1-413C-4D36-B52F-0E1233A4DE7C}"/>
              </a:ext>
            </a:extLst>
          </p:cNvPr>
          <p:cNvCxnSpPr>
            <a:cxnSpLocks/>
            <a:stCxn id="56" idx="2"/>
            <a:endCxn id="101" idx="0"/>
          </p:cNvCxnSpPr>
          <p:nvPr/>
        </p:nvCxnSpPr>
        <p:spPr>
          <a:xfrm rot="5400000">
            <a:off x="10271411" y="2786297"/>
            <a:ext cx="186682" cy="589420"/>
          </a:xfrm>
          <a:prstGeom prst="bentConnector3">
            <a:avLst>
              <a:gd name="adj1" fmla="val 50000"/>
            </a:avLst>
          </a:prstGeom>
          <a:ln>
            <a:solidFill>
              <a:srgbClr val="3D6E8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99A22684-411B-4847-B67D-832C30F296BF}"/>
              </a:ext>
            </a:extLst>
          </p:cNvPr>
          <p:cNvSpPr/>
          <p:nvPr/>
        </p:nvSpPr>
        <p:spPr>
          <a:xfrm>
            <a:off x="10735151" y="3449424"/>
            <a:ext cx="2033111" cy="200161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протокол</a:t>
            </a:r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xmlns="" id="{FAEA33BB-0748-4C07-B066-9528BCADFBA0}"/>
              </a:ext>
            </a:extLst>
          </p:cNvPr>
          <p:cNvGrpSpPr/>
          <p:nvPr/>
        </p:nvGrpSpPr>
        <p:grpSpPr>
          <a:xfrm>
            <a:off x="9855538" y="5815361"/>
            <a:ext cx="1752600" cy="304800"/>
            <a:chOff x="10461499" y="5141640"/>
            <a:chExt cx="1752600" cy="304800"/>
          </a:xfrm>
        </p:grpSpPr>
        <p:sp>
          <p:nvSpPr>
            <p:cNvPr id="138" name="ПП РФ от 25.05.2017 г. №634">
              <a:extLst>
                <a:ext uri="{FF2B5EF4-FFF2-40B4-BE49-F238E27FC236}">
                  <a16:creationId xmlns:a16="http://schemas.microsoft.com/office/drawing/2014/main" xmlns="" id="{40D9201E-003D-4305-9926-7CB7CB4B9F8C}"/>
                </a:ext>
              </a:extLst>
            </p:cNvPr>
            <p:cNvSpPr txBox="1"/>
            <p:nvPr/>
          </p:nvSpPr>
          <p:spPr>
            <a:xfrm>
              <a:off x="10939582" y="5213700"/>
              <a:ext cx="1274517" cy="17145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Член Совета</a:t>
              </a:r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18C0FED5-3EE8-496C-A7E3-3BA22D65B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61499" y="5141640"/>
              <a:ext cx="304800" cy="304800"/>
            </a:xfrm>
            <a:prstGeom prst="rect">
              <a:avLst/>
            </a:prstGeom>
          </p:spPr>
        </p:pic>
      </p:grp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52B382E7-A349-413E-8CD4-6384BE4314E2}"/>
              </a:ext>
            </a:extLst>
          </p:cNvPr>
          <p:cNvSpPr/>
          <p:nvPr/>
        </p:nvSpPr>
        <p:spPr>
          <a:xfrm>
            <a:off x="8703469" y="6140304"/>
            <a:ext cx="4054472" cy="200162"/>
          </a:xfrm>
          <a:prstGeom prst="rect">
            <a:avLst/>
          </a:prstGeom>
          <a:noFill/>
          <a:ln>
            <a:noFill/>
          </a:ln>
        </p:spPr>
        <p:txBody>
          <a:bodyPr wrap="square" tIns="36000" bIns="0" rtlCol="0">
            <a:noAutofit/>
          </a:bodyPr>
          <a:lstStyle/>
          <a:p>
            <a:pPr marL="171460" indent="-171460">
              <a:lnSpc>
                <a:spcPct val="7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Голосует по заявкам и прикладывает экспертную оценку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xmlns="" id="{EDFCBEEB-E98A-44D4-B3B5-97BA29EF76BE}"/>
              </a:ext>
            </a:extLst>
          </p:cNvPr>
          <p:cNvCxnSpPr>
            <a:cxnSpLocks/>
          </p:cNvCxnSpPr>
          <p:nvPr/>
        </p:nvCxnSpPr>
        <p:spPr>
          <a:xfrm>
            <a:off x="8695415" y="4435466"/>
            <a:ext cx="4072847" cy="0"/>
          </a:xfrm>
          <a:prstGeom prst="line">
            <a:avLst/>
          </a:prstGeom>
          <a:ln>
            <a:solidFill>
              <a:srgbClr val="8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xmlns="" id="{0860391D-C57B-4450-BD8C-C7242DD6283E}"/>
              </a:ext>
            </a:extLst>
          </p:cNvPr>
          <p:cNvCxnSpPr>
            <a:cxnSpLocks/>
          </p:cNvCxnSpPr>
          <p:nvPr/>
        </p:nvCxnSpPr>
        <p:spPr>
          <a:xfrm>
            <a:off x="8695415" y="5654666"/>
            <a:ext cx="4072847" cy="0"/>
          </a:xfrm>
          <a:prstGeom prst="line">
            <a:avLst/>
          </a:prstGeom>
          <a:ln>
            <a:solidFill>
              <a:srgbClr val="8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: уступ 143">
            <a:extLst>
              <a:ext uri="{FF2B5EF4-FFF2-40B4-BE49-F238E27FC236}">
                <a16:creationId xmlns:a16="http://schemas.microsoft.com/office/drawing/2014/main" xmlns="" id="{FDC3DA2F-7CAF-4A27-A4D9-D15DD9D60FEC}"/>
              </a:ext>
            </a:extLst>
          </p:cNvPr>
          <p:cNvCxnSpPr>
            <a:cxnSpLocks/>
            <a:stCxn id="110" idx="1"/>
            <a:endCxn id="107" idx="3"/>
          </p:cNvCxnSpPr>
          <p:nvPr/>
        </p:nvCxnSpPr>
        <p:spPr>
          <a:xfrm rot="10800000" flipV="1">
            <a:off x="6950870" y="4748217"/>
            <a:ext cx="2904669" cy="682700"/>
          </a:xfrm>
          <a:prstGeom prst="bentConnector3">
            <a:avLst>
              <a:gd name="adj1" fmla="val 50000"/>
            </a:avLst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xmlns="" id="{E89AEA14-116C-4350-A3B9-F3F6B13CC5F2}"/>
              </a:ext>
            </a:extLst>
          </p:cNvPr>
          <p:cNvSpPr txBox="1">
            <a:spLocks/>
          </p:cNvSpPr>
          <p:nvPr/>
        </p:nvSpPr>
        <p:spPr>
          <a:xfrm>
            <a:off x="2836068" y="249658"/>
            <a:ext cx="9677401" cy="1833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0000"/>
              </a:lnSpc>
              <a:defRPr sz="2800" b="1" dirty="0"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процесса формирования и рассмотрения заявок Экспертным советом</a:t>
            </a:r>
          </a:p>
        </p:txBody>
      </p:sp>
    </p:spTree>
    <p:extLst>
      <p:ext uri="{BB962C8B-B14F-4D97-AF65-F5344CB8AC3E}">
        <p14:creationId xmlns:p14="http://schemas.microsoft.com/office/powerpoint/2010/main" xmlns="" val="322403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3CDB3DFC-4D2E-4968-B3AB-427FB8922DC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8165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3991" name="Слайд think-cell" r:id="rId4" imgW="360" imgH="360" progId="">
              <p:embed/>
            </p:oleObj>
          </a:graphicData>
        </a:graphic>
      </p:graphicFrame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C5DCD3B-03C6-4E08-BB9D-8CAF31527A1A}"/>
              </a:ext>
            </a:extLst>
          </p:cNvPr>
          <p:cNvGrpSpPr/>
          <p:nvPr/>
        </p:nvGrpSpPr>
        <p:grpSpPr>
          <a:xfrm>
            <a:off x="4893469" y="1734569"/>
            <a:ext cx="414236" cy="914400"/>
            <a:chOff x="1946861" y="2016125"/>
            <a:chExt cx="414236" cy="914400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3853ABF2-9370-4BDA-BCC0-B7B314A973FB}"/>
                </a:ext>
              </a:extLst>
            </p:cNvPr>
            <p:cNvGrpSpPr/>
            <p:nvPr/>
          </p:nvGrpSpPr>
          <p:grpSpPr>
            <a:xfrm>
              <a:off x="1946861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xmlns="" id="{C2AC0053-65BC-4DE6-AFAA-848631383B69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xmlns="" id="{1BA99D49-7FCA-4411-A169-D46F58BF04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xmlns="" id="{EBA8AF9C-9406-44C0-9E0F-160D226F8EE6}"/>
                </a:ext>
              </a:extLst>
            </p:cNvPr>
            <p:cNvGrpSpPr/>
            <p:nvPr/>
          </p:nvGrpSpPr>
          <p:grpSpPr>
            <a:xfrm>
              <a:off x="2077779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A78CA164-0B4E-4591-8025-CB7B323C8B6B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xmlns="" id="{120370AA-B462-4DE7-8FF3-85B1749E35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46A0E309-C02E-4D58-84D3-06C3E8EE4105}"/>
                </a:ext>
              </a:extLst>
            </p:cNvPr>
            <p:cNvGrpSpPr/>
            <p:nvPr/>
          </p:nvGrpSpPr>
          <p:grpSpPr>
            <a:xfrm>
              <a:off x="2208697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03A6BE9B-8BC5-4B12-B471-851A39DAEEDA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xmlns="" id="{60287E24-FDE2-436E-A10F-7CE7C1B270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5A1E3E5D-A4B1-4737-97E9-C29A8A715FDD}"/>
              </a:ext>
            </a:extLst>
          </p:cNvPr>
          <p:cNvGrpSpPr/>
          <p:nvPr/>
        </p:nvGrpSpPr>
        <p:grpSpPr>
          <a:xfrm>
            <a:off x="6991103" y="1734569"/>
            <a:ext cx="414236" cy="914400"/>
            <a:chOff x="1946861" y="2016125"/>
            <a:chExt cx="414236" cy="914400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BB327DEA-C2AF-4FC5-85D4-28433121426D}"/>
                </a:ext>
              </a:extLst>
            </p:cNvPr>
            <p:cNvGrpSpPr/>
            <p:nvPr/>
          </p:nvGrpSpPr>
          <p:grpSpPr>
            <a:xfrm>
              <a:off x="1946861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45651735-DE2A-4A01-876D-A53CA1DB1B3E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7B97710D-002F-4B97-AFCA-137BB156BC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xmlns="" id="{25615E5D-B42E-44B6-A20E-28F3D542510A}"/>
                </a:ext>
              </a:extLst>
            </p:cNvPr>
            <p:cNvGrpSpPr/>
            <p:nvPr/>
          </p:nvGrpSpPr>
          <p:grpSpPr>
            <a:xfrm>
              <a:off x="2077779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xmlns="" id="{2970B6F5-8A77-42E4-8A91-763E963423BF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xmlns="" id="{108B1C69-3BB9-453D-ACBB-5907113F95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C9E5A553-0A28-406E-8D1D-C1CA0B051F2D}"/>
                </a:ext>
              </a:extLst>
            </p:cNvPr>
            <p:cNvGrpSpPr/>
            <p:nvPr/>
          </p:nvGrpSpPr>
          <p:grpSpPr>
            <a:xfrm>
              <a:off x="2208697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5F524581-23ED-461D-92B0-73B3EBD5CDE6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2D728E2-4A3E-48D1-AAFA-B6CE5991AB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2C9C32B0-65E7-4443-B2DF-B69E77D12EF4}"/>
              </a:ext>
            </a:extLst>
          </p:cNvPr>
          <p:cNvGrpSpPr/>
          <p:nvPr/>
        </p:nvGrpSpPr>
        <p:grpSpPr>
          <a:xfrm>
            <a:off x="8914751" y="1734569"/>
            <a:ext cx="414236" cy="914400"/>
            <a:chOff x="1946861" y="2016125"/>
            <a:chExt cx="414236" cy="914400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xmlns="" id="{C167B4E9-2C54-4575-8778-64AD14DA850E}"/>
                </a:ext>
              </a:extLst>
            </p:cNvPr>
            <p:cNvGrpSpPr/>
            <p:nvPr/>
          </p:nvGrpSpPr>
          <p:grpSpPr>
            <a:xfrm>
              <a:off x="1946861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xmlns="" id="{0DC91107-4BC4-4E1B-9770-52B0A81BBF70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>
                <a:extLst>
                  <a:ext uri="{FF2B5EF4-FFF2-40B4-BE49-F238E27FC236}">
                    <a16:creationId xmlns:a16="http://schemas.microsoft.com/office/drawing/2014/main" xmlns="" id="{C7D0C9FB-BB6E-4E48-96F1-F66BD2E83F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xmlns="" id="{BA5CC6BE-5982-4A0F-9579-8861D77E8CFB}"/>
                </a:ext>
              </a:extLst>
            </p:cNvPr>
            <p:cNvGrpSpPr/>
            <p:nvPr/>
          </p:nvGrpSpPr>
          <p:grpSpPr>
            <a:xfrm>
              <a:off x="2077779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xmlns="" id="{EA4F3CE7-EE6A-4967-86D4-2A1B6E0C880D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xmlns="" id="{5F0BEAF1-AFB9-489F-A55A-956BE066A8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70303A81-0BB9-4A5D-BD44-4788E01EBA6E}"/>
                </a:ext>
              </a:extLst>
            </p:cNvPr>
            <p:cNvGrpSpPr/>
            <p:nvPr/>
          </p:nvGrpSpPr>
          <p:grpSpPr>
            <a:xfrm>
              <a:off x="2208697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xmlns="" id="{2A26FB62-97B4-42EE-97D5-D5FAC365229B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xmlns="" id="{385979BE-CC6B-4DCD-ABA3-0A44C163DE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xmlns="" id="{0E126A3C-7EB4-438C-BBBE-2812A092813A}"/>
              </a:ext>
            </a:extLst>
          </p:cNvPr>
          <p:cNvGrpSpPr/>
          <p:nvPr/>
        </p:nvGrpSpPr>
        <p:grpSpPr>
          <a:xfrm>
            <a:off x="5427695" y="1734569"/>
            <a:ext cx="1443418" cy="1806298"/>
            <a:chOff x="5279645" y="2473325"/>
            <a:chExt cx="1443418" cy="1806298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1D6A5956-828F-4F52-9640-E49C45F97E5B}"/>
                </a:ext>
              </a:extLst>
            </p:cNvPr>
            <p:cNvSpPr/>
            <p:nvPr/>
          </p:nvSpPr>
          <p:spPr>
            <a:xfrm>
              <a:off x="5544154" y="2473325"/>
              <a:ext cx="914400" cy="914400"/>
            </a:xfrm>
            <a:prstGeom prst="ellipse">
              <a:avLst/>
            </a:prstGeom>
            <a:solidFill>
              <a:srgbClr val="808080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П РФ от 25.05.2017 г. №634">
              <a:extLst>
                <a:ext uri="{FF2B5EF4-FFF2-40B4-BE49-F238E27FC236}">
                  <a16:creationId xmlns:a16="http://schemas.microsoft.com/office/drawing/2014/main" xmlns="" id="{65E220E4-E7DB-414A-8F31-2BE1B18303EB}"/>
                </a:ext>
              </a:extLst>
            </p:cNvPr>
            <p:cNvSpPr txBox="1"/>
            <p:nvPr/>
          </p:nvSpPr>
          <p:spPr>
            <a:xfrm>
              <a:off x="5279645" y="3486570"/>
              <a:ext cx="1443418" cy="79305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6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Подача заявления в Минпромторг России</a:t>
              </a:r>
            </a:p>
          </p:txBody>
        </p:sp>
        <p:pic>
          <p:nvPicPr>
            <p:cNvPr id="67" name="Рисунок 66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7F92EA6-4143-4E2D-89A2-E2AC34C13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86318" y="2615489"/>
              <a:ext cx="630073" cy="630073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xmlns="" id="{856E7D30-7E98-46CF-BE4C-893D1AC98676}"/>
              </a:ext>
            </a:extLst>
          </p:cNvPr>
          <p:cNvGrpSpPr/>
          <p:nvPr/>
        </p:nvGrpSpPr>
        <p:grpSpPr>
          <a:xfrm>
            <a:off x="2014530" y="1734569"/>
            <a:ext cx="1257300" cy="1607711"/>
            <a:chOff x="2139161" y="2473325"/>
            <a:chExt cx="1257300" cy="160739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D2AFC42-524E-4B98-A296-4F9D5E109F1E}"/>
                </a:ext>
              </a:extLst>
            </p:cNvPr>
            <p:cNvSpPr/>
            <p:nvPr/>
          </p:nvSpPr>
          <p:spPr>
            <a:xfrm>
              <a:off x="2310611" y="2473325"/>
              <a:ext cx="914400" cy="914400"/>
            </a:xfrm>
            <a:prstGeom prst="ellipse">
              <a:avLst/>
            </a:prstGeom>
            <a:solidFill>
              <a:srgbClr val="808080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П РФ от 25.05.2017 г. №634">
              <a:extLst>
                <a:ext uri="{FF2B5EF4-FFF2-40B4-BE49-F238E27FC236}">
                  <a16:creationId xmlns:a16="http://schemas.microsoft.com/office/drawing/2014/main" xmlns="" id="{FE3D4E56-968D-4FCE-97E5-CF568E3E8F81}"/>
                </a:ext>
              </a:extLst>
            </p:cNvPr>
            <p:cNvSpPr txBox="1"/>
            <p:nvPr/>
          </p:nvSpPr>
          <p:spPr>
            <a:xfrm>
              <a:off x="2139161" y="3486571"/>
              <a:ext cx="1257300" cy="59414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6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Заявитель получает Акт экспертизы ТПП </a:t>
              </a:r>
            </a:p>
          </p:txBody>
        </p:sp>
        <p:pic>
          <p:nvPicPr>
            <p:cNvPr id="68" name="Рисунок 67" descr="Изображение выглядит как рисунок, тарел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FEC38D6-3199-4957-A925-E38D0BA4B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05861" y="2568575"/>
              <a:ext cx="723900" cy="72390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xmlns="" id="{00273990-365E-4AC3-887D-7C86547C097B}"/>
              </a:ext>
            </a:extLst>
          </p:cNvPr>
          <p:cNvGrpSpPr/>
          <p:nvPr/>
        </p:nvGrpSpPr>
        <p:grpSpPr>
          <a:xfrm>
            <a:off x="310361" y="1734569"/>
            <a:ext cx="1257300" cy="1445332"/>
            <a:chOff x="310361" y="2473325"/>
            <a:chExt cx="1257300" cy="144533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AE1E9857-9423-47F6-927A-65D5944DB1C9}"/>
                </a:ext>
              </a:extLst>
            </p:cNvPr>
            <p:cNvSpPr/>
            <p:nvPr/>
          </p:nvSpPr>
          <p:spPr>
            <a:xfrm>
              <a:off x="481811" y="2473325"/>
              <a:ext cx="914400" cy="914400"/>
            </a:xfrm>
            <a:prstGeom prst="ellipse">
              <a:avLst/>
            </a:prstGeom>
            <a:solidFill>
              <a:srgbClr val="808080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П РФ от 25.05.2017 г. №634">
              <a:extLst>
                <a:ext uri="{FF2B5EF4-FFF2-40B4-BE49-F238E27FC236}">
                  <a16:creationId xmlns:a16="http://schemas.microsoft.com/office/drawing/2014/main" xmlns="" id="{5BBCCFB0-0E05-4B6F-BECB-9876EC9B0DCF}"/>
                </a:ext>
              </a:extLst>
            </p:cNvPr>
            <p:cNvSpPr txBox="1"/>
            <p:nvPr/>
          </p:nvSpPr>
          <p:spPr>
            <a:xfrm>
              <a:off x="310361" y="3486571"/>
              <a:ext cx="1257300" cy="43208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6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Заявитель подписывает СПИК</a:t>
              </a:r>
            </a:p>
          </p:txBody>
        </p:sp>
        <p:pic>
          <p:nvPicPr>
            <p:cNvPr id="69" name="Рисунок 68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582CCA-C6D2-45D5-B18D-4E9A08E8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1511" y="2613025"/>
              <a:ext cx="635000" cy="635000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D0413F0F-88F8-45C5-8027-EE0C12EED416}"/>
              </a:ext>
            </a:extLst>
          </p:cNvPr>
          <p:cNvGrpSpPr/>
          <p:nvPr/>
        </p:nvGrpSpPr>
        <p:grpSpPr>
          <a:xfrm>
            <a:off x="9448977" y="1734569"/>
            <a:ext cx="1474394" cy="1505652"/>
            <a:chOff x="9717017" y="2473325"/>
            <a:chExt cx="1474394" cy="150565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C65FF934-8DD7-431F-B796-880D421A69E7}"/>
                </a:ext>
              </a:extLst>
            </p:cNvPr>
            <p:cNvSpPr/>
            <p:nvPr/>
          </p:nvSpPr>
          <p:spPr>
            <a:xfrm>
              <a:off x="9997014" y="2473325"/>
              <a:ext cx="914400" cy="914400"/>
            </a:xfrm>
            <a:prstGeom prst="ellipse">
              <a:avLst/>
            </a:prstGeom>
            <a:solidFill>
              <a:srgbClr val="808080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П РФ от 25.05.2017 г. №634">
              <a:extLst>
                <a:ext uri="{FF2B5EF4-FFF2-40B4-BE49-F238E27FC236}">
                  <a16:creationId xmlns:a16="http://schemas.microsoft.com/office/drawing/2014/main" xmlns="" id="{20F274B6-C8AC-4098-90E8-4488CCAE69AD}"/>
                </a:ext>
              </a:extLst>
            </p:cNvPr>
            <p:cNvSpPr txBox="1"/>
            <p:nvPr/>
          </p:nvSpPr>
          <p:spPr>
            <a:xfrm>
              <a:off x="9717017" y="3486571"/>
              <a:ext cx="1474394" cy="49240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6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Выдача заключения о соответствии</a:t>
              </a:r>
            </a:p>
          </p:txBody>
        </p:sp>
        <p:pic>
          <p:nvPicPr>
            <p:cNvPr id="70" name="Рисунок 69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A9697E6-87F3-4C5D-BBE9-5E2B27F1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90043" y="2566354"/>
              <a:ext cx="728343" cy="728343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DB17CC80-AC74-4FED-898F-D966A0E7DF1D}"/>
              </a:ext>
            </a:extLst>
          </p:cNvPr>
          <p:cNvGrpSpPr/>
          <p:nvPr/>
        </p:nvGrpSpPr>
        <p:grpSpPr>
          <a:xfrm>
            <a:off x="3718699" y="1734569"/>
            <a:ext cx="1250970" cy="1505652"/>
            <a:chOff x="4512469" y="2473325"/>
            <a:chExt cx="1250970" cy="150565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39412B4-EE8E-49D0-BA34-0DBC40F4FE9C}"/>
                </a:ext>
              </a:extLst>
            </p:cNvPr>
            <p:cNvSpPr/>
            <p:nvPr/>
          </p:nvSpPr>
          <p:spPr>
            <a:xfrm>
              <a:off x="4680754" y="2473325"/>
              <a:ext cx="914400" cy="914400"/>
            </a:xfrm>
            <a:prstGeom prst="ellipse">
              <a:avLst/>
            </a:prstGeom>
            <a:solidFill>
              <a:srgbClr val="808080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П РФ от 25.05.2017 г. №634">
              <a:extLst>
                <a:ext uri="{FF2B5EF4-FFF2-40B4-BE49-F238E27FC236}">
                  <a16:creationId xmlns:a16="http://schemas.microsoft.com/office/drawing/2014/main" xmlns="" id="{7F6B5F67-2586-4404-8F82-90C41E9C72B5}"/>
                </a:ext>
              </a:extLst>
            </p:cNvPr>
            <p:cNvSpPr txBox="1"/>
            <p:nvPr/>
          </p:nvSpPr>
          <p:spPr>
            <a:xfrm>
              <a:off x="4512469" y="3486571"/>
              <a:ext cx="1250970" cy="49240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6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Заявитель получает сертификат СТ-1ТПП</a:t>
              </a:r>
            </a:p>
          </p:txBody>
        </p:sp>
        <p:pic>
          <p:nvPicPr>
            <p:cNvPr id="71" name="Рисунок 70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0A79026-CFCD-4C34-A0D4-F47814BC0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73783" y="2566354"/>
              <a:ext cx="728343" cy="728343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3943FA6A-33ED-4858-B6C5-95FE1C386901}"/>
              </a:ext>
            </a:extLst>
          </p:cNvPr>
          <p:cNvGrpSpPr/>
          <p:nvPr/>
        </p:nvGrpSpPr>
        <p:grpSpPr>
          <a:xfrm>
            <a:off x="7525329" y="1734569"/>
            <a:ext cx="1269432" cy="1505652"/>
            <a:chOff x="7564964" y="2473325"/>
            <a:chExt cx="1269432" cy="1505652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4F967793-7CC7-44D1-938B-69AD3A6BBB47}"/>
                </a:ext>
              </a:extLst>
            </p:cNvPr>
            <p:cNvSpPr/>
            <p:nvPr/>
          </p:nvSpPr>
          <p:spPr>
            <a:xfrm>
              <a:off x="7742480" y="2473325"/>
              <a:ext cx="914400" cy="914400"/>
            </a:xfrm>
            <a:prstGeom prst="ellipse">
              <a:avLst/>
            </a:prstGeom>
            <a:solidFill>
              <a:srgbClr val="808080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П РФ от 25.05.2017 г. №634">
              <a:extLst>
                <a:ext uri="{FF2B5EF4-FFF2-40B4-BE49-F238E27FC236}">
                  <a16:creationId xmlns:a16="http://schemas.microsoft.com/office/drawing/2014/main" xmlns="" id="{C31B15EB-A302-439C-AAFA-FCB13E652178}"/>
                </a:ext>
              </a:extLst>
            </p:cNvPr>
            <p:cNvSpPr txBox="1"/>
            <p:nvPr/>
          </p:nvSpPr>
          <p:spPr>
            <a:xfrm>
              <a:off x="7564964" y="3486571"/>
              <a:ext cx="1269432" cy="49240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6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 документов</a:t>
              </a:r>
            </a:p>
          </p:txBody>
        </p:sp>
        <p:pic>
          <p:nvPicPr>
            <p:cNvPr id="72" name="Рисунок 71" descr="Изображение выглядит как рисунок, тарел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F6EA2EA-3B12-4298-8462-E89D41C64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99723" y="2568575"/>
              <a:ext cx="723900" cy="723900"/>
            </a:xfrm>
            <a:prstGeom prst="rect">
              <a:avLst/>
            </a:prstGeom>
          </p:spPr>
        </p:pic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C955117F-16F4-4BCC-9BF1-0409A22B473D}"/>
              </a:ext>
            </a:extLst>
          </p:cNvPr>
          <p:cNvSpPr/>
          <p:nvPr/>
        </p:nvSpPr>
        <p:spPr>
          <a:xfrm>
            <a:off x="638176" y="4087880"/>
            <a:ext cx="12130088" cy="226945"/>
          </a:xfrm>
          <a:prstGeom prst="rect">
            <a:avLst/>
          </a:prstGeom>
          <a:ln w="3175">
            <a:miter lim="400000"/>
          </a:ln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spc="-36" dirty="0">
                <a:solidFill>
                  <a:srgbClr val="5B5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операции осуществляются на базе платформы ГИС Промышленность</a:t>
            </a:r>
          </a:p>
        </p:txBody>
      </p:sp>
      <p:sp>
        <p:nvSpPr>
          <p:cNvPr id="77" name="Правая фигурная скобка 76">
            <a:extLst>
              <a:ext uri="{FF2B5EF4-FFF2-40B4-BE49-F238E27FC236}">
                <a16:creationId xmlns:a16="http://schemas.microsoft.com/office/drawing/2014/main" xmlns="" id="{C2481733-2E4D-4690-B97B-FB1D7B1AC998}"/>
              </a:ext>
            </a:extLst>
          </p:cNvPr>
          <p:cNvSpPr/>
          <p:nvPr/>
        </p:nvSpPr>
        <p:spPr>
          <a:xfrm rot="5400000">
            <a:off x="6476463" y="-2662229"/>
            <a:ext cx="492406" cy="12953206"/>
          </a:xfrm>
          <a:prstGeom prst="rightBrace">
            <a:avLst>
              <a:gd name="adj1" fmla="val 65237"/>
              <a:gd name="adj2" fmla="val 50000"/>
            </a:avLst>
          </a:prstGeom>
          <a:ln>
            <a:solidFill>
              <a:srgbClr val="9C3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07E432A1-564B-4A0E-8731-BBF4D1DCACC4}"/>
              </a:ext>
            </a:extLst>
          </p:cNvPr>
          <p:cNvSpPr/>
          <p:nvPr/>
        </p:nvSpPr>
        <p:spPr>
          <a:xfrm>
            <a:off x="-123" y="4419601"/>
            <a:ext cx="13444537" cy="2409824"/>
          </a:xfrm>
          <a:prstGeom prst="rect">
            <a:avLst/>
          </a:prstGeom>
          <a:solidFill>
            <a:srgbClr val="E2E2E2"/>
          </a:solidFill>
          <a:ln w="12700">
            <a:solidFill>
              <a:srgbClr val="9C3328"/>
            </a:solidFill>
            <a:prstDash val="dash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endParaRPr lang="ru-RU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9A561AF6-2A71-4069-86A0-E74F546B8F00}"/>
              </a:ext>
            </a:extLst>
          </p:cNvPr>
          <p:cNvGrpSpPr/>
          <p:nvPr/>
        </p:nvGrpSpPr>
        <p:grpSpPr>
          <a:xfrm>
            <a:off x="227206" y="4490469"/>
            <a:ext cx="3887380" cy="2036937"/>
            <a:chOff x="379606" y="5153025"/>
            <a:chExt cx="3887380" cy="2036937"/>
          </a:xfrm>
        </p:grpSpPr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xmlns="" id="{446D04E0-6B7C-454D-A297-F847C3E576D1}"/>
                </a:ext>
              </a:extLst>
            </p:cNvPr>
            <p:cNvGrpSpPr/>
            <p:nvPr/>
          </p:nvGrpSpPr>
          <p:grpSpPr>
            <a:xfrm>
              <a:off x="379606" y="6358965"/>
              <a:ext cx="3887380" cy="830997"/>
              <a:chOff x="608206" y="6036951"/>
              <a:chExt cx="3887380" cy="830997"/>
            </a:xfrm>
          </p:grpSpPr>
          <p:sp>
            <p:nvSpPr>
              <p:cNvPr id="85" name="Объект 6">
                <a:extLst>
                  <a:ext uri="{FF2B5EF4-FFF2-40B4-BE49-F238E27FC236}">
                    <a16:creationId xmlns:a16="http://schemas.microsoft.com/office/drawing/2014/main" xmlns="" id="{7737B99D-5307-41AF-9ECF-E8F2E57F0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3886" y="6324092"/>
                <a:ext cx="2171700" cy="441380"/>
              </a:xfrm>
              <a:prstGeom prst="rect">
                <a:avLst/>
              </a:prstGeom>
              <a:ln w="3175">
                <a:miter lim="400000"/>
              </a:ln>
            </p:spPr>
            <p:txBody>
              <a:bodyPr wrap="square" lIns="0" tIns="0" rIns="0" bIns="0">
                <a:noAutofit/>
              </a:bodyPr>
              <a:lstStyle>
                <a:defPPr>
                  <a:defRPr lang="ru-RU"/>
                </a:defPPr>
                <a:lvl1pPr algn="ctr">
                  <a:lnSpc>
                    <a:spcPct val="80000"/>
                  </a:lnSpc>
                  <a:defRPr spc="-36">
                    <a:solidFill>
                      <a:srgbClr val="5B5A5F"/>
                    </a:solidFill>
                    <a:latin typeface="AkzidenzGroteskPro-BoldEx"/>
                  </a:defRPr>
                </a:lvl1pPr>
                <a:lvl2pPr marL="685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l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наименований продукции</a:t>
                </a:r>
              </a:p>
            </p:txBody>
          </p:sp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xmlns="" id="{C33A68D9-F3C5-465A-8E81-891D5B6E5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8206" y="6348811"/>
                <a:ext cx="391942" cy="391942"/>
              </a:xfrm>
              <a:prstGeom prst="rect">
                <a:avLst/>
              </a:prstGeom>
            </p:spPr>
          </p:pic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xmlns="" id="{8ACBB2AE-ECDF-4D12-B705-6A28BA57313B}"/>
                  </a:ext>
                </a:extLst>
              </p:cNvPr>
              <p:cNvSpPr/>
              <p:nvPr/>
            </p:nvSpPr>
            <p:spPr>
              <a:xfrm>
                <a:off x="1176083" y="6036951"/>
                <a:ext cx="110799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</a:t>
                </a:r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xmlns="" id="{5598A6C8-6D48-41E3-95F2-55DCA6595D79}"/>
                </a:ext>
              </a:extLst>
            </p:cNvPr>
            <p:cNvGrpSpPr/>
            <p:nvPr/>
          </p:nvGrpSpPr>
          <p:grpSpPr>
            <a:xfrm>
              <a:off x="379606" y="5153025"/>
              <a:ext cx="3881380" cy="1015663"/>
              <a:chOff x="608206" y="5065022"/>
              <a:chExt cx="3881380" cy="1015663"/>
            </a:xfrm>
          </p:grpSpPr>
          <p:sp>
            <p:nvSpPr>
              <p:cNvPr id="82" name="Объект 6">
                <a:extLst>
                  <a:ext uri="{FF2B5EF4-FFF2-40B4-BE49-F238E27FC236}">
                    <a16:creationId xmlns:a16="http://schemas.microsoft.com/office/drawing/2014/main" xmlns="" id="{2D9CAA27-895C-406F-9A14-EA263368DC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3886" y="5363995"/>
                <a:ext cx="2165700" cy="458538"/>
              </a:xfrm>
              <a:prstGeom prst="rect">
                <a:avLst/>
              </a:prstGeom>
              <a:ln w="3175">
                <a:miter lim="400000"/>
              </a:ln>
            </p:spPr>
            <p:txBody>
              <a:bodyPr wrap="square" lIns="0" tIns="0" rIns="0" bIns="0">
                <a:no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 sz="1200" spc="-36">
                    <a:solidFill>
                      <a:srgbClr val="5B5A5F"/>
                    </a:solidFill>
                    <a:latin typeface="AkzidenzGroteskPro-BoldEx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раздела по отраслям промышленности </a:t>
                </a:r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xmlns="" id="{15103262-9D3A-4800-8560-4AA13038AE6A}"/>
                  </a:ext>
                </a:extLst>
              </p:cNvPr>
              <p:cNvSpPr/>
              <p:nvPr/>
            </p:nvSpPr>
            <p:spPr>
              <a:xfrm>
                <a:off x="1248218" y="5065022"/>
                <a:ext cx="96372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lang="ru-RU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xmlns="" id="{8D30D0D8-DCD4-412C-B85E-275861641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8206" y="5376003"/>
                <a:ext cx="393700" cy="393700"/>
              </a:xfrm>
              <a:prstGeom prst="rect">
                <a:avLst/>
              </a:prstGeom>
            </p:spPr>
          </p:pic>
        </p:grp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CC48E4BF-0855-4ED7-A8BD-FDDD9EFA5A5D}"/>
              </a:ext>
            </a:extLst>
          </p:cNvPr>
          <p:cNvGrpSpPr/>
          <p:nvPr/>
        </p:nvGrpSpPr>
        <p:grpSpPr>
          <a:xfrm>
            <a:off x="4360069" y="4595751"/>
            <a:ext cx="4648200" cy="1964040"/>
            <a:chOff x="4660900" y="5277939"/>
            <a:chExt cx="4648200" cy="1964040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xmlns="" id="{711E59AC-B086-4354-9946-A0A2DBDC82F9}"/>
                </a:ext>
              </a:extLst>
            </p:cNvPr>
            <p:cNvGrpSpPr/>
            <p:nvPr/>
          </p:nvGrpSpPr>
          <p:grpSpPr>
            <a:xfrm>
              <a:off x="4664869" y="5277939"/>
              <a:ext cx="4362936" cy="830997"/>
              <a:chOff x="4664869" y="5277939"/>
              <a:chExt cx="4362936" cy="830997"/>
            </a:xfrm>
          </p:grpSpPr>
          <p:pic>
            <p:nvPicPr>
              <p:cNvPr id="94" name="Рисунок 93">
                <a:extLst>
                  <a:ext uri="{FF2B5EF4-FFF2-40B4-BE49-F238E27FC236}">
                    <a16:creationId xmlns:a16="http://schemas.microsoft.com/office/drawing/2014/main" xmlns="" id="{03AFDB99-7808-430B-AF71-207B35DF2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64869" y="5464006"/>
                <a:ext cx="393700" cy="393700"/>
              </a:xfrm>
              <a:prstGeom prst="rect">
                <a:avLst/>
              </a:prstGeom>
            </p:spPr>
          </p:pic>
          <p:sp>
            <p:nvSpPr>
              <p:cNvPr id="95" name="Прямоугольник 94">
                <a:extLst>
                  <a:ext uri="{FF2B5EF4-FFF2-40B4-BE49-F238E27FC236}">
                    <a16:creationId xmlns:a16="http://schemas.microsoft.com/office/drawing/2014/main" xmlns="" id="{0BB0B66C-9E67-459B-8696-CF9EDE5884A9}"/>
                  </a:ext>
                </a:extLst>
              </p:cNvPr>
              <p:cNvSpPr/>
              <p:nvPr/>
            </p:nvSpPr>
            <p:spPr>
              <a:xfrm>
                <a:off x="5209021" y="5277939"/>
                <a:ext cx="15696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endPara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Объект 6">
                <a:extLst>
                  <a:ext uri="{FF2B5EF4-FFF2-40B4-BE49-F238E27FC236}">
                    <a16:creationId xmlns:a16="http://schemas.microsoft.com/office/drawing/2014/main" xmlns="" id="{01386749-BDB5-4CCA-BB6A-8E5DEA5EFE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7400" y="5559390"/>
                <a:ext cx="1890405" cy="202933"/>
              </a:xfrm>
              <a:prstGeom prst="rect">
                <a:avLst/>
              </a:prstGeom>
              <a:ln w="3175">
                <a:miter lim="400000"/>
              </a:ln>
            </p:spPr>
            <p:txBody>
              <a:bodyPr wrap="square" lIns="0" tIns="0" rIns="0" bIns="0">
                <a:noAutofit/>
              </a:bodyPr>
              <a:lstStyle>
                <a:defPPr>
                  <a:defRPr lang="ru-RU"/>
                </a:defPPr>
                <a:lvl1pPr>
                  <a:lnSpc>
                    <a:spcPct val="80000"/>
                  </a:lnSpc>
                  <a:defRPr sz="1200" spc="-36">
                    <a:solidFill>
                      <a:srgbClr val="5B5A5F"/>
                    </a:solidFill>
                    <a:latin typeface="AkzidenzGroteskPro-BoldEx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заключений</a:t>
                </a:r>
              </a:p>
            </p:txBody>
          </p:sp>
        </p:grp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xmlns="" id="{FBCC2BD5-2EFF-455E-B685-2C5EB3686D4D}"/>
                </a:ext>
              </a:extLst>
            </p:cNvPr>
            <p:cNvGrpSpPr/>
            <p:nvPr/>
          </p:nvGrpSpPr>
          <p:grpSpPr>
            <a:xfrm>
              <a:off x="4660900" y="6410982"/>
              <a:ext cx="4648200" cy="830997"/>
              <a:chOff x="4660900" y="6410982"/>
              <a:chExt cx="4648200" cy="830997"/>
            </a:xfrm>
          </p:grpSpPr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xmlns="" id="{1161D395-6D48-45F5-BEDB-6A3DE6AAF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60900" y="6673681"/>
                <a:ext cx="393700" cy="393700"/>
              </a:xfrm>
              <a:prstGeom prst="rect">
                <a:avLst/>
              </a:prstGeom>
            </p:spPr>
          </p:pic>
          <p:sp>
            <p:nvSpPr>
              <p:cNvPr id="92" name="Объект 6">
                <a:extLst>
                  <a:ext uri="{FF2B5EF4-FFF2-40B4-BE49-F238E27FC236}">
                    <a16:creationId xmlns:a16="http://schemas.microsoft.com/office/drawing/2014/main" xmlns="" id="{BB35DEE5-7DC0-4793-B80E-2CCB0323B0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7400" y="6475231"/>
                <a:ext cx="2171700" cy="637727"/>
              </a:xfrm>
              <a:prstGeom prst="rect">
                <a:avLst/>
              </a:prstGeom>
              <a:ln w="3175">
                <a:miter lim="400000"/>
              </a:ln>
            </p:spPr>
            <p:txBody>
              <a:bodyPr wrap="square" lIns="0" tIns="0" rIns="0" bIns="0">
                <a:noAutofit/>
              </a:bodyPr>
              <a:lstStyle>
                <a:defPPr>
                  <a:defRPr lang="ru-RU"/>
                </a:defPPr>
                <a:lvl1pPr algn="ctr">
                  <a:lnSpc>
                    <a:spcPct val="80000"/>
                  </a:lnSpc>
                  <a:defRPr spc="-36">
                    <a:solidFill>
                      <a:srgbClr val="5B5A5F"/>
                    </a:solidFill>
                    <a:latin typeface="AkzidenzGroteskPro-BoldEx"/>
                  </a:defRPr>
                </a:lvl1pPr>
                <a:lvl2pPr marL="685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l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товаров получили подтверждение статуса</a:t>
                </a:r>
              </a:p>
            </p:txBody>
          </p: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xmlns="" id="{AC0641AC-2575-49CD-B5EA-67824B6AC2E0}"/>
                  </a:ext>
                </a:extLst>
              </p:cNvPr>
              <p:cNvSpPr/>
              <p:nvPr/>
            </p:nvSpPr>
            <p:spPr>
              <a:xfrm>
                <a:off x="5075966" y="6410982"/>
                <a:ext cx="203132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27 000</a:t>
                </a: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D666695D-3975-4F6E-B999-B1E9F818811E}"/>
              </a:ext>
            </a:extLst>
          </p:cNvPr>
          <p:cNvSpPr/>
          <p:nvPr/>
        </p:nvSpPr>
        <p:spPr>
          <a:xfrm>
            <a:off x="9067151" y="4688016"/>
            <a:ext cx="4358337" cy="1802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60" indent="-17146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pc="-36" dirty="0">
                <a:solidFill>
                  <a:srgbClr val="5B5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 подтверждении производства промышленной продукции на территории России</a:t>
            </a:r>
            <a:r>
              <a:rPr lang="en-US" spc="-36" dirty="0">
                <a:solidFill>
                  <a:srgbClr val="5B5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pc="-36" dirty="0">
              <a:solidFill>
                <a:srgbClr val="5B5A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60" indent="-17146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pc="-36" dirty="0">
                <a:solidFill>
                  <a:srgbClr val="5B5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Открывается доступ к мерам субсидиарным и регуляторным государственной поддержки, а также доступ к государственным закупкам.</a:t>
            </a:r>
          </a:p>
        </p:txBody>
      </p:sp>
      <p:sp>
        <p:nvSpPr>
          <p:cNvPr id="98" name="Заголовок 1">
            <a:extLst>
              <a:ext uri="{FF2B5EF4-FFF2-40B4-BE49-F238E27FC236}">
                <a16:creationId xmlns:a16="http://schemas.microsoft.com/office/drawing/2014/main" xmlns="" id="{821D8836-0C2D-45BD-BE04-A2B5E5A88D8E}"/>
              </a:ext>
            </a:extLst>
          </p:cNvPr>
          <p:cNvSpPr txBox="1">
            <a:spLocks/>
          </p:cNvSpPr>
          <p:nvPr/>
        </p:nvSpPr>
        <p:spPr>
          <a:xfrm>
            <a:off x="2836068" y="249658"/>
            <a:ext cx="9677401" cy="1833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0000"/>
              </a:lnSpc>
              <a:defRPr sz="2800" b="1" dirty="0"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подтверждения российского товара (ППРФ 719)</a:t>
            </a:r>
          </a:p>
        </p:txBody>
      </p:sp>
      <p:sp>
        <p:nvSpPr>
          <p:cNvPr id="99" name="ПП РФ от 25.05.2017 г. №634">
            <a:extLst>
              <a:ext uri="{FF2B5EF4-FFF2-40B4-BE49-F238E27FC236}">
                <a16:creationId xmlns:a16="http://schemas.microsoft.com/office/drawing/2014/main" xmlns="" id="{484B841E-B498-4209-9828-E7A2276E19E8}"/>
              </a:ext>
            </a:extLst>
          </p:cNvPr>
          <p:cNvSpPr txBox="1"/>
          <p:nvPr/>
        </p:nvSpPr>
        <p:spPr>
          <a:xfrm>
            <a:off x="1361032" y="2081047"/>
            <a:ext cx="860126" cy="2214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pPr algn="ctr"/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sp>
        <p:nvSpPr>
          <p:cNvPr id="100" name="ПП РФ от 25.05.2017 г. №634">
            <a:extLst>
              <a:ext uri="{FF2B5EF4-FFF2-40B4-BE49-F238E27FC236}">
                <a16:creationId xmlns:a16="http://schemas.microsoft.com/office/drawing/2014/main" xmlns="" id="{ADEBE28F-32B5-4C03-A3CE-E7617A3A9786}"/>
              </a:ext>
            </a:extLst>
          </p:cNvPr>
          <p:cNvSpPr txBox="1"/>
          <p:nvPr/>
        </p:nvSpPr>
        <p:spPr>
          <a:xfrm>
            <a:off x="3065202" y="2081047"/>
            <a:ext cx="860126" cy="2214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80000"/>
              </a:lnSpc>
              <a:defRPr sz="1200" b="1" cap="none" spc="-36">
                <a:solidFill>
                  <a:srgbClr val="5B5A5F"/>
                </a:solidFill>
                <a:latin typeface="AkzidenzGroteskPro-BoldEx"/>
                <a:ea typeface="AkzidenzGroteskPro-BoldEx"/>
                <a:cs typeface="AkzidenzGroteskPro-BoldEx"/>
                <a:sym typeface="AkzidenzGroteskPro-BoldEx"/>
              </a:defRPr>
            </a:lvl1pPr>
          </a:lstStyle>
          <a:p>
            <a:pPr algn="ctr"/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3ED9A0EB-7FA1-49AE-82CE-822B25F9358B}"/>
              </a:ext>
            </a:extLst>
          </p:cNvPr>
          <p:cNvGrpSpPr/>
          <p:nvPr/>
        </p:nvGrpSpPr>
        <p:grpSpPr>
          <a:xfrm>
            <a:off x="11043361" y="1734569"/>
            <a:ext cx="414236" cy="914400"/>
            <a:chOff x="1946861" y="2016125"/>
            <a:chExt cx="414236" cy="914400"/>
          </a:xfrm>
        </p:grpSpPr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xmlns="" id="{95627D2B-CF20-4F99-872C-1F28B53DB8B2}"/>
                </a:ext>
              </a:extLst>
            </p:cNvPr>
            <p:cNvGrpSpPr/>
            <p:nvPr/>
          </p:nvGrpSpPr>
          <p:grpSpPr>
            <a:xfrm>
              <a:off x="1946861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117" name="Прямая соединительная линия 116">
                <a:extLst>
                  <a:ext uri="{FF2B5EF4-FFF2-40B4-BE49-F238E27FC236}">
                    <a16:creationId xmlns:a16="http://schemas.microsoft.com/office/drawing/2014/main" xmlns="" id="{688C0A24-13E9-4820-8BFA-A4B3772C42AB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>
                <a:extLst>
                  <a:ext uri="{FF2B5EF4-FFF2-40B4-BE49-F238E27FC236}">
                    <a16:creationId xmlns:a16="http://schemas.microsoft.com/office/drawing/2014/main" xmlns="" id="{EB65E893-502E-4370-913B-5D5632B1A1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xmlns="" id="{8564C646-979B-431F-A531-7AEEE13A51C4}"/>
                </a:ext>
              </a:extLst>
            </p:cNvPr>
            <p:cNvGrpSpPr/>
            <p:nvPr/>
          </p:nvGrpSpPr>
          <p:grpSpPr>
            <a:xfrm>
              <a:off x="2077779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115" name="Прямая соединительная линия 114">
                <a:extLst>
                  <a:ext uri="{FF2B5EF4-FFF2-40B4-BE49-F238E27FC236}">
                    <a16:creationId xmlns:a16="http://schemas.microsoft.com/office/drawing/2014/main" xmlns="" id="{A605D31B-288B-4F17-9619-68BEBBA8DDAB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>
                <a:extLst>
                  <a:ext uri="{FF2B5EF4-FFF2-40B4-BE49-F238E27FC236}">
                    <a16:creationId xmlns:a16="http://schemas.microsoft.com/office/drawing/2014/main" xmlns="" id="{68E4BB24-7ADD-4D62-BAD0-7DA3763A3D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xmlns="" id="{3DC1973C-281C-4D1F-B86A-6BB88531AD71}"/>
                </a:ext>
              </a:extLst>
            </p:cNvPr>
            <p:cNvGrpSpPr/>
            <p:nvPr/>
          </p:nvGrpSpPr>
          <p:grpSpPr>
            <a:xfrm>
              <a:off x="2208697" y="2016125"/>
              <a:ext cx="152400" cy="914400"/>
              <a:chOff x="3140869" y="4467225"/>
              <a:chExt cx="152400" cy="1066800"/>
            </a:xfrm>
          </p:grpSpPr>
          <p:cxnSp>
            <p:nvCxnSpPr>
              <p:cNvPr id="113" name="Прямая соединительная линия 112">
                <a:extLst>
                  <a:ext uri="{FF2B5EF4-FFF2-40B4-BE49-F238E27FC236}">
                    <a16:creationId xmlns:a16="http://schemas.microsoft.com/office/drawing/2014/main" xmlns="" id="{B6FB8B81-C6E8-4279-B41B-A45005770C6C}"/>
                  </a:ext>
                </a:extLst>
              </p:cNvPr>
              <p:cNvCxnSpPr/>
              <p:nvPr/>
            </p:nvCxnSpPr>
            <p:spPr>
              <a:xfrm>
                <a:off x="3140869" y="44672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>
                <a:extLst>
                  <a:ext uri="{FF2B5EF4-FFF2-40B4-BE49-F238E27FC236}">
                    <a16:creationId xmlns:a16="http://schemas.microsoft.com/office/drawing/2014/main" xmlns="" id="{FE0E3CF5-BBCF-472B-B2AC-D0647A45DB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0869" y="5000625"/>
                <a:ext cx="152400" cy="53340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xmlns="" id="{E36E0562-6EFB-499B-8CD6-041D58AB9CF0}"/>
              </a:ext>
            </a:extLst>
          </p:cNvPr>
          <p:cNvGrpSpPr/>
          <p:nvPr/>
        </p:nvGrpSpPr>
        <p:grpSpPr>
          <a:xfrm>
            <a:off x="11577587" y="1734569"/>
            <a:ext cx="1556590" cy="1505652"/>
            <a:chOff x="11577587" y="2473325"/>
            <a:chExt cx="1556590" cy="1505652"/>
          </a:xfrm>
        </p:grpSpPr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xmlns="" id="{D920376B-E2E6-41FA-947A-B397E59D18C5}"/>
                </a:ext>
              </a:extLst>
            </p:cNvPr>
            <p:cNvSpPr/>
            <p:nvPr/>
          </p:nvSpPr>
          <p:spPr>
            <a:xfrm>
              <a:off x="11903868" y="2473325"/>
              <a:ext cx="909213" cy="914400"/>
            </a:xfrm>
            <a:prstGeom prst="ellipse">
              <a:avLst/>
            </a:prstGeom>
            <a:solidFill>
              <a:srgbClr val="9C3328"/>
            </a:solidFill>
            <a:ln w="25400" cap="flat" cmpd="sng" algn="ctr">
              <a:solidFill>
                <a:srgbClr val="9C3328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ПП РФ от 25.05.2017 г. №634">
              <a:extLst>
                <a:ext uri="{FF2B5EF4-FFF2-40B4-BE49-F238E27FC236}">
                  <a16:creationId xmlns:a16="http://schemas.microsoft.com/office/drawing/2014/main" xmlns="" id="{8D09ABB4-E4FF-4650-AEEC-41D6C743EFCF}"/>
                </a:ext>
              </a:extLst>
            </p:cNvPr>
            <p:cNvSpPr txBox="1"/>
            <p:nvPr/>
          </p:nvSpPr>
          <p:spPr>
            <a:xfrm>
              <a:off x="11577587" y="3486571"/>
              <a:ext cx="1556590" cy="49240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lnSpc>
                  <a:spcPct val="80000"/>
                </a:lnSpc>
                <a:defRPr sz="1200" b="1" cap="none" spc="-36">
                  <a:solidFill>
                    <a:srgbClr val="5B5A5F"/>
                  </a:solidFill>
                  <a:latin typeface="AkzidenzGroteskPro-BoldEx"/>
                  <a:ea typeface="AkzidenzGroteskPro-BoldEx"/>
                  <a:cs typeface="AkzidenzGroteskPro-BoldEx"/>
                  <a:sym typeface="AkzidenzGroteskPro-BoldEx"/>
                </a:defRPr>
              </a:lvl1pPr>
            </a:lstStyle>
            <a:p>
              <a:pPr algn="ctr"/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российской продукции</a:t>
              </a:r>
            </a:p>
          </p:txBody>
        </p:sp>
        <p:pic>
          <p:nvPicPr>
            <p:cNvPr id="119" name="Рисунок 118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84943EC-6E9E-4051-B0F0-E0ABBD516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91711" y="2566354"/>
              <a:ext cx="728343" cy="728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2017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BBE9C41F-3F31-4E1C-A24F-4D8666DE2C8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619200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7046" name="Слайд think-cell" r:id="rId4" imgW="360" imgH="360" progId="">
              <p:embed/>
            </p:oleObj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8465DF0-E264-4352-A3B4-D725761C7803}"/>
              </a:ext>
            </a:extLst>
          </p:cNvPr>
          <p:cNvSpPr txBox="1">
            <a:spLocks/>
          </p:cNvSpPr>
          <p:nvPr/>
        </p:nvSpPr>
        <p:spPr>
          <a:xfrm>
            <a:off x="2836068" y="249658"/>
            <a:ext cx="9677401" cy="1833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0000"/>
              </a:lnSpc>
              <a:defRPr sz="2800" b="1" dirty="0"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реестр российской промышленной продукции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474ED820-1A20-4D2B-8C94-8124EB75E2E9}"/>
              </a:ext>
            </a:extLst>
          </p:cNvPr>
          <p:cNvGrpSpPr/>
          <p:nvPr/>
        </p:nvGrpSpPr>
        <p:grpSpPr>
          <a:xfrm>
            <a:off x="638175" y="2354417"/>
            <a:ext cx="12180887" cy="762375"/>
            <a:chOff x="638175" y="1964931"/>
            <a:chExt cx="12180887" cy="76237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88978C33-815E-4F19-A546-F00D0ADD9A33}"/>
                </a:ext>
              </a:extLst>
            </p:cNvPr>
            <p:cNvSpPr/>
            <p:nvPr/>
          </p:nvSpPr>
          <p:spPr>
            <a:xfrm>
              <a:off x="638175" y="1964931"/>
              <a:ext cx="12180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4547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Сервис получения разрешения на закупку иностранных промышленных товаров</a:t>
              </a:r>
              <a:r>
                <a:rPr lang="en-US" b="1" dirty="0">
                  <a:solidFill>
                    <a:srgbClr val="4547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rgbClr val="4547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ППРФ № 616</a:t>
              </a:r>
              <a:endParaRPr lang="ru-RU" b="1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B340D3F-B252-47E9-A8B9-40D637021E43}"/>
                </a:ext>
              </a:extLst>
            </p:cNvPr>
            <p:cNvSpPr/>
            <p:nvPr/>
          </p:nvSpPr>
          <p:spPr>
            <a:xfrm>
              <a:off x="638175" y="2357974"/>
              <a:ext cx="12180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https://gisp.gov.ru/news/12462041/</a:t>
              </a:r>
              <a:endParaRPr lang="ru-RU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AA72AE1-EACE-4CD3-8E4E-9EB49ECF0481}"/>
              </a:ext>
            </a:extLst>
          </p:cNvPr>
          <p:cNvGrpSpPr/>
          <p:nvPr/>
        </p:nvGrpSpPr>
        <p:grpSpPr>
          <a:xfrm>
            <a:off x="638175" y="3486259"/>
            <a:ext cx="12180887" cy="762375"/>
            <a:chOff x="638175" y="3019050"/>
            <a:chExt cx="12180887" cy="76237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938CCD7-9BEB-4667-859A-6C001D94074D}"/>
                </a:ext>
              </a:extLst>
            </p:cNvPr>
            <p:cNvSpPr/>
            <p:nvPr/>
          </p:nvSpPr>
          <p:spPr>
            <a:xfrm>
              <a:off x="638175" y="3019050"/>
              <a:ext cx="12180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4547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Инструкция к сервису работы с электронными заявками в рамках ППРФ №616 для предприятий</a:t>
              </a:r>
              <a:endParaRPr lang="ru-RU" b="1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334CC28-0A40-4131-A490-DB69E9109BD8}"/>
                </a:ext>
              </a:extLst>
            </p:cNvPr>
            <p:cNvSpPr/>
            <p:nvPr/>
          </p:nvSpPr>
          <p:spPr>
            <a:xfrm>
              <a:off x="638175" y="3412093"/>
              <a:ext cx="12180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https://gisp.gov.ru/documents/12413478/</a:t>
              </a:r>
              <a:endParaRPr lang="ru-RU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EE34E0F0-8A63-4B3B-90C7-87FDAA561E17}"/>
              </a:ext>
            </a:extLst>
          </p:cNvPr>
          <p:cNvGrpSpPr/>
          <p:nvPr/>
        </p:nvGrpSpPr>
        <p:grpSpPr>
          <a:xfrm>
            <a:off x="638175" y="4618101"/>
            <a:ext cx="12180887" cy="762375"/>
            <a:chOff x="638175" y="4302782"/>
            <a:chExt cx="12180887" cy="76237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6B324C5-E1B0-405C-880B-45EB49A02BED}"/>
                </a:ext>
              </a:extLst>
            </p:cNvPr>
            <p:cNvSpPr/>
            <p:nvPr/>
          </p:nvSpPr>
          <p:spPr>
            <a:xfrm>
              <a:off x="638175" y="4302782"/>
              <a:ext cx="12180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4547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Открытая линия ГИСП по вопросам финансово-экономического мониторинга системообразующих предприятий</a:t>
              </a:r>
              <a:endParaRPr lang="ru-RU" b="1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B052A69E-2E46-418C-9D3E-F8EBD8223124}"/>
                </a:ext>
              </a:extLst>
            </p:cNvPr>
            <p:cNvSpPr/>
            <p:nvPr/>
          </p:nvSpPr>
          <p:spPr>
            <a:xfrm>
              <a:off x="638175" y="4695825"/>
              <a:ext cx="12180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https://portal.frprf.ru/online/gisp</a:t>
              </a:r>
              <a:endParaRPr lang="ru-RU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2FD75D16-DA56-4688-8F8C-EB515F23CD27}"/>
              </a:ext>
            </a:extLst>
          </p:cNvPr>
          <p:cNvGrpSpPr/>
          <p:nvPr/>
        </p:nvGrpSpPr>
        <p:grpSpPr>
          <a:xfrm>
            <a:off x="638175" y="5749944"/>
            <a:ext cx="12180887" cy="762375"/>
            <a:chOff x="638175" y="5749944"/>
            <a:chExt cx="12180887" cy="76237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A08B0DC9-EB8D-4B0E-A016-00590705F433}"/>
                </a:ext>
              </a:extLst>
            </p:cNvPr>
            <p:cNvSpPr/>
            <p:nvPr/>
          </p:nvSpPr>
          <p:spPr>
            <a:xfrm>
              <a:off x="638175" y="5749944"/>
              <a:ext cx="12180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4547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Часто задаваемые вопросы (</a:t>
              </a:r>
              <a:r>
                <a:rPr lang="en-US" b="1" dirty="0">
                  <a:solidFill>
                    <a:srgbClr val="4547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F.A.Q.)</a:t>
              </a:r>
              <a:endParaRPr lang="ru-RU" b="1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A39A90B-E951-4C57-9155-36E43BF5E6D7}"/>
                </a:ext>
              </a:extLst>
            </p:cNvPr>
            <p:cNvSpPr/>
            <p:nvPr/>
          </p:nvSpPr>
          <p:spPr>
            <a:xfrm>
              <a:off x="638175" y="6142987"/>
              <a:ext cx="12180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https://gisp.gov.ru/faq/</a:t>
              </a:r>
              <a:endParaRPr lang="ru-RU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196DC938-3055-4CDC-BE68-9D90AEAAF9AA}"/>
              </a:ext>
            </a:extLst>
          </p:cNvPr>
          <p:cNvGrpSpPr/>
          <p:nvPr/>
        </p:nvGrpSpPr>
        <p:grpSpPr>
          <a:xfrm>
            <a:off x="638175" y="976354"/>
            <a:ext cx="12180888" cy="1008596"/>
            <a:chOff x="638175" y="976354"/>
            <a:chExt cx="12180888" cy="100859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773B149B-6165-47E0-88D6-62DBAD0F8FFB}"/>
                </a:ext>
              </a:extLst>
            </p:cNvPr>
            <p:cNvSpPr/>
            <p:nvPr/>
          </p:nvSpPr>
          <p:spPr>
            <a:xfrm>
              <a:off x="638175" y="976354"/>
              <a:ext cx="12180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4547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промышленной продукции, произведенной на территории Российской Федерации</a:t>
              </a:r>
              <a:endParaRPr lang="ru-RU" b="1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90D4FC52-2BA3-4EB1-8000-5C5C3494A602}"/>
                </a:ext>
              </a:extLst>
            </p:cNvPr>
            <p:cNvSpPr/>
            <p:nvPr/>
          </p:nvSpPr>
          <p:spPr>
            <a:xfrm>
              <a:off x="638176" y="1369397"/>
              <a:ext cx="4712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/>
                </a:rPr>
                <a:t>https://gisp.gov.ru/pp719/p/pub/products/</a:t>
              </a:r>
              <a:endParaRPr lang="ru-RU" i="0" dirty="0">
                <a:solidFill>
                  <a:srgbClr val="45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60EB86E0-858E-4ACC-8878-41CAA0C4D660}"/>
                </a:ext>
              </a:extLst>
            </p:cNvPr>
            <p:cNvSpPr/>
            <p:nvPr/>
          </p:nvSpPr>
          <p:spPr>
            <a:xfrm>
              <a:off x="6799263" y="1369397"/>
              <a:ext cx="60198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10"/>
                </a:rPr>
                <a:t>https://zakupki.gov.ru/epz/main/public/home.html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 разделе «Информация для пользователей»)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14444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0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7.02879651455899701062E+00&quot;&gt;&lt;m_msothmcolidx val=&quot;0&quot;/&gt;&lt;m_rgb r=&quot;C0&quot; g=&quot;00&quot; b=&quot;00&quot;/&gt;&lt;m_nBrightness endver=&quot;26206&quot; val=&quot;0&quot;/&gt;&lt;/elem&gt;&lt;elem m_fUsage=&quot;1.24659000000000008690E+00&quot;&gt;&lt;m_msothmcolidx val=&quot;0&quot;/&gt;&lt;m_rgb r=&quot;9C&quot; g=&quot;33&quot; b=&quot;28&quot;/&gt;&lt;m_nBrightness endver=&quot;26206&quot; val=&quot;0&quot;/&gt;&lt;/elem&gt;&lt;elem m_fUsage=&quot;1.06668296810163254484E+00&quot;&gt;&lt;m_msothmcolidx val=&quot;0&quot;/&gt;&lt;m_rgb r=&quot;00&quot; g=&quot;25&quot; b=&quot;66&quot;/&gt;&lt;m_nBrightness endver=&quot;26206&quot; val=&quot;0&quot;/&gt;&lt;/elem&gt;&lt;elem m_fUsage=&quot;3.79802127895678021119E-01&quot;&gt;&lt;m_msothmcolidx val=&quot;0&quot;/&gt;&lt;m_rgb r=&quot;FE&quot; g=&quot;6E&quot; b=&quot;02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JHNuQ5J0CO6ZzCn.kz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XC2bzUS0Fw2tYqW3hb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a63mvep9TF6efp98nx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8i5LJ.Sz76cdItRep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8i5LJ.Sz76cdItRep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CnlOcuqboruQv8a9j9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6FAtu.hcX53RJltf4Y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kzidenz-Grotesk Pro Bold Ext"/>
        <a:ea typeface=""/>
        <a:cs typeface=""/>
      </a:majorFont>
      <a:minorFont>
        <a:latin typeface="Akzidenz-Grotesk Pro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kzidenz-Grotesk Pro Bold Ext"/>
        <a:ea typeface=""/>
        <a:cs typeface=""/>
      </a:majorFont>
      <a:minorFont>
        <a:latin typeface="Akzidenz-Grotesk Pro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kzidenz-Grotesk Pro Bold Ext"/>
        <a:ea typeface=""/>
        <a:cs typeface=""/>
      </a:majorFont>
      <a:minorFont>
        <a:latin typeface="Akzidenz-Grotesk Pro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kzidenz-Grotesk Pro Bold Ext"/>
        <a:ea typeface=""/>
        <a:cs typeface=""/>
      </a:majorFont>
      <a:minorFont>
        <a:latin typeface="Akzidenz-Grotesk Pro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28288</TotalTime>
  <Words>1431</Words>
  <Application>Microsoft Office PowerPoint</Application>
  <PresentationFormat>Произвольный</PresentationFormat>
  <Paragraphs>210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Слайд think-cell</vt:lpstr>
      <vt:lpstr>Слайд 1</vt:lpstr>
      <vt:lpstr>Основной целью совершенствования правового обеспечения в сфере закупок является оптимизация нормативной базы и максимизация спроса на российскую продукцию в госзакупках</vt:lpstr>
      <vt:lpstr>Слайд 3</vt:lpstr>
      <vt:lpstr>Из-под регулирования ППРФ № 616 выведен ряд процедур, что должно способствовать повышению эффективности госзакупок промышленной продукции </vt:lpstr>
      <vt:lpstr>В рамках реализации ППРФ № 616 предусмотрено 2 механизма работы: для гражданской продукции – необходимо получение разрешения на закупку импортных товаров, для ГОЗ  – самостоятельное обоснование</vt:lpstr>
      <vt:lpstr>Нормативный срок рассмотрения заявок на выдачу разрешения о закупке товара, происходящего из иностранного государства, составляет 27 рабочих дней </vt:lpstr>
      <vt:lpstr>Нормативный срок рассмотрения заявок при несогласии с принятым решением о выявленном российском аналоге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Арешкина Мария Владимировна</dc:creator>
  <cp:lastModifiedBy>User</cp:lastModifiedBy>
  <cp:revision>570</cp:revision>
  <cp:lastPrinted>2019-11-05T10:11:38Z</cp:lastPrinted>
  <dcterms:created xsi:type="dcterms:W3CDTF">2019-03-04T14:04:22Z</dcterms:created>
  <dcterms:modified xsi:type="dcterms:W3CDTF">2020-07-14T07:33:06Z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2019-03-04T00:00:00Z</vt:filetime>
  </property>
</Properties>
</file>